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295" r:id="rId3"/>
    <p:sldId id="366" r:id="rId4"/>
    <p:sldId id="261" r:id="rId5"/>
    <p:sldId id="346" r:id="rId6"/>
    <p:sldId id="408" r:id="rId7"/>
    <p:sldId id="422" r:id="rId8"/>
    <p:sldId id="270" r:id="rId9"/>
    <p:sldId id="262" r:id="rId10"/>
    <p:sldId id="300" r:id="rId11"/>
    <p:sldId id="268" r:id="rId12"/>
    <p:sldId id="304" r:id="rId13"/>
    <p:sldId id="306" r:id="rId14"/>
    <p:sldId id="424" r:id="rId15"/>
    <p:sldId id="312" r:id="rId16"/>
    <p:sldId id="271" r:id="rId17"/>
    <p:sldId id="314" r:id="rId18"/>
    <p:sldId id="317" r:id="rId19"/>
    <p:sldId id="369" r:id="rId20"/>
    <p:sldId id="320" r:id="rId21"/>
    <p:sldId id="370" r:id="rId22"/>
    <p:sldId id="371" r:id="rId23"/>
    <p:sldId id="321" r:id="rId24"/>
    <p:sldId id="322" r:id="rId25"/>
    <p:sldId id="326" r:id="rId26"/>
    <p:sldId id="324" r:id="rId27"/>
    <p:sldId id="420" r:id="rId28"/>
    <p:sldId id="372" r:id="rId29"/>
    <p:sldId id="373" r:id="rId30"/>
    <p:sldId id="327" r:id="rId31"/>
    <p:sldId id="275" r:id="rId32"/>
    <p:sldId id="374" r:id="rId33"/>
    <p:sldId id="375" r:id="rId34"/>
    <p:sldId id="376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76" r:id="rId43"/>
    <p:sldId id="438" r:id="rId44"/>
    <p:sldId id="457" r:id="rId45"/>
    <p:sldId id="441" r:id="rId46"/>
    <p:sldId id="478" r:id="rId47"/>
    <p:sldId id="477" r:id="rId48"/>
    <p:sldId id="377" r:id="rId49"/>
    <p:sldId id="378" r:id="rId50"/>
    <p:sldId id="379" r:id="rId51"/>
    <p:sldId id="407" r:id="rId52"/>
    <p:sldId id="385" r:id="rId53"/>
    <p:sldId id="381" r:id="rId54"/>
    <p:sldId id="479" r:id="rId55"/>
    <p:sldId id="480" r:id="rId56"/>
    <p:sldId id="384" r:id="rId57"/>
    <p:sldId id="406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382" r:id="rId69"/>
    <p:sldId id="386" r:id="rId70"/>
    <p:sldId id="421" r:id="rId71"/>
    <p:sldId id="423" r:id="rId72"/>
    <p:sldId id="425" r:id="rId73"/>
    <p:sldId id="383" r:id="rId74"/>
    <p:sldId id="426" r:id="rId75"/>
    <p:sldId id="427" r:id="rId76"/>
    <p:sldId id="41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6"/>
    <p:restoredTop sz="94698"/>
  </p:normalViewPr>
  <p:slideViewPr>
    <p:cSldViewPr snapToGrid="0" snapToObjects="1">
      <p:cViewPr varScale="1">
        <p:scale>
          <a:sx n="100" d="100"/>
          <a:sy n="100" d="100"/>
        </p:scale>
        <p:origin x="110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J9TE86" TargetMode="External"/><Relationship Id="rId2" Type="http://schemas.openxmlformats.org/officeDocument/2006/relationships/hyperlink" Target="https://www.uniprot.org/uniprot/P0C6X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prot.org/uniprot/P59595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2</a:t>
            </a:r>
            <a:r>
              <a:rPr lang="en-US" altLang="ko-KR" b="1" baseline="30000" dirty="0">
                <a:latin typeface="Arial"/>
                <a:cs typeface="Arial"/>
              </a:rPr>
              <a:t>nd</a:t>
            </a:r>
            <a:r>
              <a:rPr lang="en-US" altLang="ko-KR" b="1" dirty="0">
                <a:latin typeface="Arial"/>
                <a:cs typeface="Arial"/>
              </a:rPr>
              <a:t> Lecture														2020.3.26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</a:t>
            </a:r>
            <a:endParaRPr lang="en-US" altLang="ko-KR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>
                <a:latin typeface="Arial"/>
                <a:cs typeface="Arial"/>
              </a:rPr>
              <a:t>서열다중정렬 </a:t>
            </a:r>
            <a:r>
              <a:rPr lang="en-US" altLang="ko-KR" sz="2400" dirty="0">
                <a:latin typeface="Arial"/>
                <a:cs typeface="Arial"/>
              </a:rPr>
              <a:t>(Multiple Sequence Alignments)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2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450" y="503297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서버라면 자신의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70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8CA53E2-A9D1-1D4D-91CD-3ABAA5235C11}"/>
              </a:ext>
            </a:extLst>
          </p:cNvPr>
          <p:cNvSpPr/>
          <p:nvPr/>
        </p:nvSpPr>
        <p:spPr>
          <a:xfrm>
            <a:off x="297256" y="3629968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Ls 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파일을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A71AD-E117-7345-82F5-380813A2C460}"/>
              </a:ext>
            </a:extLst>
          </p:cNvPr>
          <p:cNvSpPr txBox="1"/>
          <p:nvPr/>
        </p:nvSpPr>
        <p:spPr>
          <a:xfrm>
            <a:off x="433678" y="4107021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ls –l</a:t>
            </a:r>
            <a:r>
              <a:rPr lang="ko-KR" altLang="en-US" sz="2400" dirty="0">
                <a:latin typeface="Courier New"/>
                <a:cs typeface="Courier New"/>
              </a:rPr>
              <a:t> </a:t>
            </a:r>
            <a:r>
              <a:rPr lang="en-US" altLang="ko-KR" sz="2400" dirty="0">
                <a:latin typeface="Courier New"/>
                <a:cs typeface="Courier New"/>
              </a:rPr>
              <a:t>:</a:t>
            </a:r>
            <a:r>
              <a:rPr lang="ko-KR" altLang="en-US" sz="2400" dirty="0">
                <a:latin typeface="Courier New"/>
                <a:cs typeface="Courier New"/>
              </a:rPr>
              <a:t> 좀 더 </a:t>
            </a:r>
            <a:r>
              <a:rPr lang="ko-KR" altLang="en-US" sz="2400" dirty="0" err="1">
                <a:latin typeface="Courier New"/>
                <a:cs typeface="Courier New"/>
              </a:rPr>
              <a:t>디테일한</a:t>
            </a:r>
            <a:r>
              <a:rPr lang="ko-KR" altLang="en-US" sz="2400" dirty="0">
                <a:latin typeface="Courier New"/>
                <a:cs typeface="Courier New"/>
              </a:rPr>
              <a:t> 내용을 보여줌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0EF35-54DD-DE4B-ACCC-9B67271D917E}"/>
              </a:ext>
            </a:extLst>
          </p:cNvPr>
          <p:cNvSpPr txBox="1"/>
          <p:nvPr/>
        </p:nvSpPr>
        <p:spPr>
          <a:xfrm>
            <a:off x="463961" y="4587188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-CGF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48FC9-0D09-3549-AFC7-170611632D62}"/>
              </a:ext>
            </a:extLst>
          </p:cNvPr>
          <p:cNvSpPr txBox="1"/>
          <p:nvPr/>
        </p:nvSpPr>
        <p:spPr>
          <a:xfrm>
            <a:off x="2194548" y="4643789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-F     </a:t>
            </a:r>
          </a:p>
          <a:p>
            <a:r>
              <a:rPr lang="ko-KR" altLang="en-US" dirty="0">
                <a:latin typeface="Arial"/>
                <a:cs typeface="Arial"/>
              </a:rPr>
              <a:t>디렉토리 뒤에는 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* 는 실행파일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6E547-94EC-F64E-83AC-843A907B842C}"/>
              </a:ext>
            </a:extLst>
          </p:cNvPr>
          <p:cNvSpPr txBox="1"/>
          <p:nvPr/>
        </p:nvSpPr>
        <p:spPr>
          <a:xfrm>
            <a:off x="2336763" y="561390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-C</a:t>
            </a:r>
            <a:r>
              <a:rPr lang="ko-KR" altLang="en-US" dirty="0">
                <a:latin typeface="Arial"/>
                <a:cs typeface="Arial"/>
              </a:rPr>
              <a:t> 여러 컬럼으로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EE791-E28B-4744-9895-48EFF60A1A2F}"/>
              </a:ext>
            </a:extLst>
          </p:cNvPr>
          <p:cNvSpPr txBox="1"/>
          <p:nvPr/>
        </p:nvSpPr>
        <p:spPr>
          <a:xfrm>
            <a:off x="2345004" y="603001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-G </a:t>
            </a:r>
            <a:r>
              <a:rPr lang="ko-KR" altLang="en-US" dirty="0">
                <a:latin typeface="Arial"/>
                <a:cs typeface="Arial"/>
              </a:rPr>
              <a:t>컬러로 </a:t>
            </a:r>
            <a:r>
              <a:rPr lang="ko-KR" altLang="en-US" dirty="0" err="1">
                <a:latin typeface="Arial"/>
                <a:cs typeface="Arial"/>
              </a:rPr>
              <a:t>표시해줌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632" y="115572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7515" y="132835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673221" y="226567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cd 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00748" y="22656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952920" y="76517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디렉토리로 이동 </a:t>
            </a:r>
            <a:endParaRPr kumimoji="1" lang="ko-Kore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52920" y="113450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52920" y="1503840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1457738" y="3678211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2168189" y="4199943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3898887" y="4783409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5024254" y="5347889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4017974" y="4438748"/>
            <a:ext cx="133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5024254" y="5032735"/>
            <a:ext cx="98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2168189" y="4047543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3564627" y="462882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4687670" y="5214467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2537465" y="3830611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</a:t>
            </a:r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CBD41-B316-C545-A19B-954FD70B538E}"/>
              </a:ext>
            </a:extLst>
          </p:cNvPr>
          <p:cNvSpPr txBox="1"/>
          <p:nvPr/>
        </p:nvSpPr>
        <p:spPr>
          <a:xfrm>
            <a:off x="1295400" y="2349500"/>
            <a:ext cx="3915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Users</a:t>
            </a:r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endParaRPr kumimoji="1" lang="en-US" altLang="ko-Kore-KR" dirty="0"/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r>
              <a:rPr kumimoji="1" lang="en-US" altLang="ko-Kore-KR" dirty="0"/>
              <a:t>/Desktop</a:t>
            </a:r>
            <a:r>
              <a:rPr kumimoji="1" lang="en-US" altLang="ko-KR" dirty="0"/>
              <a:t>/Data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F5E9-7B15-AC4B-B0F7-A2BEE588D6CF}"/>
              </a:ext>
            </a:extLst>
          </p:cNvPr>
          <p:cNvSpPr txBox="1"/>
          <p:nvPr/>
        </p:nvSpPr>
        <p:spPr>
          <a:xfrm>
            <a:off x="1640201" y="62621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자신이 현재 있는 디렉토리 기준으로 아래 디렉토리로 이동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BD9B6C9-DC2A-4E4A-82AB-949814B645D2}"/>
              </a:ext>
            </a:extLst>
          </p:cNvPr>
          <p:cNvSpPr/>
          <p:nvPr/>
        </p:nvSpPr>
        <p:spPr>
          <a:xfrm>
            <a:off x="2235620" y="4289486"/>
            <a:ext cx="58550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상위 단계의 디렉토리로 이동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b="1" dirty="0" err="1">
                <a:latin typeface="Arial"/>
                <a:cs typeface="Arial"/>
              </a:rPr>
              <a:t>Pwd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쳐 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두 단계 이전의 디렉토리로 이동한다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1A32B-75FE-7443-BCAF-CE88464957C3}"/>
              </a:ext>
            </a:extLst>
          </p:cNvPr>
          <p:cNvSpPr txBox="1"/>
          <p:nvPr/>
        </p:nvSpPr>
        <p:spPr>
          <a:xfrm>
            <a:off x="2937192" y="2383848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2726-9BE1-B14B-A592-199453AD2224}"/>
              </a:ext>
            </a:extLst>
          </p:cNvPr>
          <p:cNvSpPr txBox="1"/>
          <p:nvPr/>
        </p:nvSpPr>
        <p:spPr>
          <a:xfrm>
            <a:off x="4667890" y="2967314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B0B4-C192-7544-94CF-EBFD12BC9E1B}"/>
              </a:ext>
            </a:extLst>
          </p:cNvPr>
          <p:cNvSpPr txBox="1"/>
          <p:nvPr/>
        </p:nvSpPr>
        <p:spPr>
          <a:xfrm>
            <a:off x="5984943" y="3550772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B1603-B524-8D45-8C84-5A73CC9498BF}"/>
              </a:ext>
            </a:extLst>
          </p:cNvPr>
          <p:cNvSpPr txBox="1"/>
          <p:nvPr/>
        </p:nvSpPr>
        <p:spPr>
          <a:xfrm>
            <a:off x="2563325" y="1753488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9A1BF-231B-4A47-9664-6C05C1FCFF09}"/>
              </a:ext>
            </a:extLst>
          </p:cNvPr>
          <p:cNvSpPr txBox="1"/>
          <p:nvPr/>
        </p:nvSpPr>
        <p:spPr>
          <a:xfrm>
            <a:off x="4667890" y="2607723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0" name="Straight Arrow Connector 16">
            <a:extLst>
              <a:ext uri="{FF2B5EF4-FFF2-40B4-BE49-F238E27FC236}">
                <a16:creationId xmlns:a16="http://schemas.microsoft.com/office/drawing/2014/main" id="{02BDA576-A6CD-A948-B570-E160AF69238F}"/>
              </a:ext>
            </a:extLst>
          </p:cNvPr>
          <p:cNvCxnSpPr>
            <a:cxnSpLocks/>
          </p:cNvCxnSpPr>
          <p:nvPr/>
        </p:nvCxnSpPr>
        <p:spPr>
          <a:xfrm flipH="1" flipV="1">
            <a:off x="5423148" y="3378653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C7E440-B311-B642-948A-ABA53C5A342A}"/>
              </a:ext>
            </a:extLst>
          </p:cNvPr>
          <p:cNvSpPr txBox="1"/>
          <p:nvPr/>
        </p:nvSpPr>
        <p:spPr>
          <a:xfrm>
            <a:off x="5624965" y="3181440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2" name="Straight Arrow Connector 22">
            <a:extLst>
              <a:ext uri="{FF2B5EF4-FFF2-40B4-BE49-F238E27FC236}">
                <a16:creationId xmlns:a16="http://schemas.microsoft.com/office/drawing/2014/main" id="{EB9629F1-A8E3-604E-97F4-ACC527713997}"/>
              </a:ext>
            </a:extLst>
          </p:cNvPr>
          <p:cNvCxnSpPr>
            <a:cxnSpLocks/>
          </p:cNvCxnSpPr>
          <p:nvPr/>
        </p:nvCxnSpPr>
        <p:spPr>
          <a:xfrm flipH="1" flipV="1">
            <a:off x="4436633" y="2792389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0FC9C786-2249-9940-A070-63437A2989E2}"/>
              </a:ext>
            </a:extLst>
          </p:cNvPr>
          <p:cNvCxnSpPr>
            <a:cxnSpLocks/>
          </p:cNvCxnSpPr>
          <p:nvPr/>
        </p:nvCxnSpPr>
        <p:spPr>
          <a:xfrm flipH="1" flipV="1">
            <a:off x="3280451" y="2122982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219C2F-5045-C24C-91EA-410B43B97986}"/>
              </a:ext>
            </a:extLst>
          </p:cNvPr>
          <p:cNvSpPr txBox="1"/>
          <p:nvPr/>
        </p:nvSpPr>
        <p:spPr>
          <a:xfrm>
            <a:off x="3467051" y="1938316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39252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6F145-C975-D041-B042-9072670C0ED6}"/>
              </a:ext>
            </a:extLst>
          </p:cNvPr>
          <p:cNvSpPr txBox="1"/>
          <p:nvPr/>
        </p:nvSpPr>
        <p:spPr>
          <a:xfrm>
            <a:off x="711200" y="191468"/>
            <a:ext cx="57919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디렉토리로 이동하고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과 같이 쳐도 되겠으나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cd ~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 바로 이동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~ </a:t>
            </a:r>
          </a:p>
          <a:p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자신의 홈 디렉토리 바로 밑에 있는 디렉토리가 있으면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~/data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/data </a:t>
            </a:r>
            <a:r>
              <a:rPr kumimoji="1" lang="ko-KR" altLang="en-US" dirty="0"/>
              <a:t>와 동일한 효과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87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72982" y="243001"/>
            <a:ext cx="343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mkdir</a:t>
            </a:r>
            <a:r>
              <a:rPr lang="en-US" sz="2800" dirty="0"/>
              <a:t> </a:t>
            </a:r>
            <a:r>
              <a:rPr lang="ko-KR" altLang="en-US" sz="2800" dirty="0"/>
              <a:t>디렉토리</a:t>
            </a:r>
            <a:r>
              <a:rPr lang="en-US" altLang="ko-KR" sz="2800" dirty="0"/>
              <a:t>_</a:t>
            </a:r>
            <a:r>
              <a:rPr lang="ko-KR" altLang="en-US" sz="2800" dirty="0"/>
              <a:t>이름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a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/>
              <a:t>e </a:t>
            </a:r>
            <a:r>
              <a:rPr lang="en-US" sz="2800" b="1" dirty="0">
                <a:solidFill>
                  <a:srgbClr val="FF0000"/>
                </a:solidFill>
              </a:rPr>
              <a:t>dir</a:t>
            </a:r>
            <a:r>
              <a:rPr lang="en-US" sz="2800" dirty="0"/>
              <a:t>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C9F88-00BD-7F49-B739-43C2091CB49D}"/>
              </a:ext>
            </a:extLst>
          </p:cNvPr>
          <p:cNvSpPr txBox="1"/>
          <p:nvPr/>
        </p:nvSpPr>
        <p:spPr>
          <a:xfrm>
            <a:off x="677732" y="158137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data</a:t>
            </a:r>
          </a:p>
          <a:p>
            <a:r>
              <a:rPr kumimoji="1" lang="en-US" altLang="ko-Kore-KR" dirty="0"/>
              <a:t>ls</a:t>
            </a:r>
          </a:p>
        </p:txBody>
      </p:sp>
      <p:pic>
        <p:nvPicPr>
          <p:cNvPr id="10" name="Picture 4" descr="Screenshot 2015-09-07 13.07.39.png">
            <a:extLst>
              <a:ext uri="{FF2B5EF4-FFF2-40B4-BE49-F238E27FC236}">
                <a16:creationId xmlns:a16="http://schemas.microsoft.com/office/drawing/2014/main" id="{0F8FEF26-A5CF-1149-B0DD-F4373C0A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9" y="3621938"/>
            <a:ext cx="5701842" cy="231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1ADD0-693D-AA45-AD3D-34DF59539936}"/>
              </a:ext>
            </a:extLst>
          </p:cNvPr>
          <p:cNvSpPr txBox="1"/>
          <p:nvPr/>
        </p:nvSpPr>
        <p:spPr>
          <a:xfrm>
            <a:off x="650759" y="2412464"/>
            <a:ext cx="1258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test1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test2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294" y="370202"/>
            <a:ext cx="429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US" sz="2800" b="1" dirty="0">
                <a:latin typeface="Arial"/>
                <a:cs typeface="Arial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sz="2800" b="1" dirty="0">
                <a:latin typeface="Arial"/>
                <a:cs typeface="Arial"/>
              </a:rPr>
              <a:t>ove directory or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376517" y="4201276"/>
            <a:ext cx="90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당신의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272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~. &lt;- </a:t>
            </a:r>
            <a:r>
              <a:rPr kumimoji="1" lang="ko-KR" altLang="en-US" dirty="0"/>
              <a:t>홈 디렉토리로 이동</a:t>
            </a:r>
            <a:endParaRPr kumimoji="1" lang="en-US" altLang="ko-KR" dirty="0"/>
          </a:p>
          <a:p>
            <a:r>
              <a:rPr kumimoji="1" lang="en-US" altLang="ko-KR" dirty="0"/>
              <a:t>rm –rf * &lt;- </a:t>
            </a:r>
            <a:r>
              <a:rPr kumimoji="1" lang="ko-KR" altLang="en-US" dirty="0"/>
              <a:t>홈 디렉토리 밑의 모든 디렉토리와 파일을 지운다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74002" y="2088543"/>
            <a:ext cx="137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touch empty</a:t>
            </a:r>
          </a:p>
          <a:p>
            <a:r>
              <a:rPr kumimoji="1" lang="en-US" altLang="ko-Kore-KR" dirty="0"/>
              <a:t>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474002" y="3476796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1</a:t>
            </a:r>
            <a:r>
              <a:rPr kumimoji="1" lang="ko-KR" altLang="en-US" dirty="0"/>
              <a:t> 파일이름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474002" y="4034117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파일이름</a:t>
            </a:r>
            <a:r>
              <a:rPr kumimoji="1" lang="en-US" altLang="ko-Kore-KR" dirty="0"/>
              <a:t>1</a:t>
            </a:r>
            <a:r>
              <a:rPr kumimoji="1" lang="ko-KR" altLang="en-US" dirty="0"/>
              <a:t> 을 복사하여 파일이름 </a:t>
            </a:r>
            <a:r>
              <a:rPr kumimoji="1" lang="en-US" altLang="ko-KR" dirty="0"/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474002" y="5380672"/>
            <a:ext cx="1783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empty  ./test1</a:t>
            </a:r>
          </a:p>
          <a:p>
            <a:r>
              <a:rPr kumimoji="1" lang="en-US" altLang="ko-Kore-KR" dirty="0"/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757060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 디렉토리 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파일을 디렉토리로 복사한다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59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복사해 보자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2248349"/>
            <a:ext cx="3504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4572000" y="2248349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444066" y="324889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en-US" altLang="ko-Kore-KR" b="1" dirty="0">
                <a:solidFill>
                  <a:srgbClr val="FF0000"/>
                </a:solidFill>
              </a:rPr>
              <a:t>–r</a:t>
            </a:r>
            <a:r>
              <a:rPr kumimoji="1" lang="en-US" altLang="ko-Kore-KR" dirty="0"/>
              <a:t> test1 test2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2960428" y="3248893"/>
            <a:ext cx="557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 : recursive (</a:t>
            </a:r>
            <a:r>
              <a:rPr kumimoji="1" lang="ko-KR" altLang="en-US" dirty="0"/>
              <a:t>하위 디렉토리에 있는 내용물을 다 복사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329390"/>
              </p:ext>
            </p:extLst>
          </p:nvPr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HMMER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를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이용한 도메인 검색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3347" y="418671"/>
            <a:ext cx="47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 위치를 이동하는데도 사용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842242" y="1628807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46CA-7F2B-B848-B3CD-1DC65E24A856}"/>
              </a:ext>
            </a:extLst>
          </p:cNvPr>
          <p:cNvSpPr txBox="1"/>
          <p:nvPr/>
        </p:nvSpPr>
        <p:spPr>
          <a:xfrm>
            <a:off x="1007769" y="2942609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fill1</a:t>
            </a:r>
          </a:p>
          <a:p>
            <a:r>
              <a:rPr kumimoji="1" lang="en-US" altLang="ko-Kore-KR" dirty="0"/>
              <a:t>mv empty1 ./fill1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4D219-C10C-5248-A81D-8EC3FCA37517}"/>
              </a:ext>
            </a:extLst>
          </p:cNvPr>
          <p:cNvSpPr txBox="1"/>
          <p:nvPr/>
        </p:nvSpPr>
        <p:spPr>
          <a:xfrm>
            <a:off x="1007769" y="3838208"/>
            <a:ext cx="525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Empty1</a:t>
            </a:r>
            <a:r>
              <a:rPr kumimoji="1" lang="ko-KR" altLang="en-US" b="1" dirty="0"/>
              <a:t>이라는 파일을 </a:t>
            </a:r>
            <a:r>
              <a:rPr kumimoji="1" lang="en-US" altLang="ko-KR" b="1" dirty="0"/>
              <a:t>fill1 </a:t>
            </a:r>
            <a:r>
              <a:rPr kumimoji="1" lang="ko-KR" altLang="en-US" b="1" dirty="0"/>
              <a:t>이라는 디렉토리로 옮김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236683" y="30690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9" y="1172584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</a:t>
            </a:r>
            <a:r>
              <a:rPr kumimoji="1" lang="ko-KR" altLang="en-US" dirty="0"/>
              <a:t> 수많은 파일이 있을 경우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가령 약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.txt </a:t>
            </a:r>
            <a:r>
              <a:rPr kumimoji="1" lang="ko-KR" altLang="en-US" dirty="0"/>
              <a:t>파일이 있을 경우 이 파일만을 제거하고 싶다면 어떻게 할까</a:t>
            </a:r>
            <a:r>
              <a:rPr kumimoji="1"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9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rm *.txt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785309" y="2634771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55638" y="3376147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</a:t>
            </a:r>
            <a:r>
              <a:rPr kumimoji="1" lang="en-US" altLang="ko-Kore-KR" dirty="0"/>
              <a:t>p</a:t>
            </a:r>
            <a:r>
              <a:rPr kumimoji="1" lang="ko-KR" altLang="en-US" dirty="0"/>
              <a:t> *</a:t>
            </a:r>
            <a:r>
              <a:rPr kumimoji="1" lang="en-US" altLang="ko-KR" dirty="0"/>
              <a:t>.txt ./test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737241" y="3848581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674524" y="4533508"/>
            <a:ext cx="432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 a*</a:t>
            </a:r>
          </a:p>
          <a:p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* 는 문자의 길이와 상관없이 모두 다 매칭되지만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?</a:t>
            </a:r>
            <a:r>
              <a:rPr kumimoji="1" lang="ko-KR" altLang="en-US" b="1" dirty="0"/>
              <a:t> 는 하나의 문자에 대해서만 매칭된다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파일들이 </a:t>
            </a:r>
            <a:r>
              <a:rPr kumimoji="1" lang="ko-KR" altLang="en-US" b="1" dirty="0" err="1"/>
              <a:t>있을때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$ 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하나의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두개의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27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385" y="421291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283" y="1471873"/>
            <a:ext cx="90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18" y="436316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18" y="4703862"/>
            <a:ext cx="550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“https://</a:t>
            </a:r>
            <a:r>
              <a:rPr lang="en-US" dirty="0" err="1"/>
              <a:t>www.uniprot.org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/P63267.fasta”</a:t>
            </a: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D773566-2EDF-F843-BD7C-F6F8F477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23" y="1818154"/>
            <a:ext cx="4095580" cy="15628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AB46E6-1901-254D-999C-DC74E2B1BF92}"/>
              </a:ext>
            </a:extLst>
          </p:cNvPr>
          <p:cNvSpPr/>
          <p:nvPr/>
        </p:nvSpPr>
        <p:spPr>
          <a:xfrm>
            <a:off x="1703456" y="1471873"/>
            <a:ext cx="400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http://</a:t>
            </a:r>
            <a:r>
              <a:rPr lang="en-US" altLang="ko-Kore-KR" dirty="0" err="1"/>
              <a:t>www.uniprot.org</a:t>
            </a:r>
            <a:r>
              <a:rPr lang="en-US" altLang="ko-Kore-KR" dirty="0"/>
              <a:t>/</a:t>
            </a:r>
            <a:r>
              <a:rPr lang="en-US" altLang="ko-Kore-KR" dirty="0" err="1"/>
              <a:t>uniprot</a:t>
            </a:r>
            <a:r>
              <a:rPr lang="en-US" altLang="ko-Kore-KR" dirty="0"/>
              <a:t>/P63267</a:t>
            </a:r>
            <a:endParaRPr lang="ko-Kore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100356E-7FC8-AA45-A2BF-9B68594F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82" y="2267327"/>
            <a:ext cx="4903918" cy="11616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1BC3C7-E057-EA4B-877B-AC4824091855}"/>
              </a:ext>
            </a:extLst>
          </p:cNvPr>
          <p:cNvSpPr/>
          <p:nvPr/>
        </p:nvSpPr>
        <p:spPr>
          <a:xfrm>
            <a:off x="6692042" y="2402793"/>
            <a:ext cx="646244" cy="279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3A200-8822-174A-A7CB-F6D687B8ACF0}"/>
              </a:ext>
            </a:extLst>
          </p:cNvPr>
          <p:cNvSpPr txBox="1"/>
          <p:nvPr/>
        </p:nvSpPr>
        <p:spPr>
          <a:xfrm>
            <a:off x="421118" y="3779771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인터넷에서</a:t>
            </a:r>
            <a:r>
              <a:rPr kumimoji="1" lang="ko-KR" altLang="en-US" b="1" dirty="0"/>
              <a:t> 파일을 다운받는 명령어</a:t>
            </a:r>
            <a:endParaRPr kumimoji="1" lang="ko-Kore-KR" altLang="en-US" b="1" dirty="0"/>
          </a:p>
        </p:txBody>
      </p:sp>
      <p:pic>
        <p:nvPicPr>
          <p:cNvPr id="16" name="그림 15" descr="음식, 표지판이(가) 표시된 사진&#10;&#10;자동 생성된 설명">
            <a:extLst>
              <a:ext uri="{FF2B5EF4-FFF2-40B4-BE49-F238E27FC236}">
                <a16:creationId xmlns:a16="http://schemas.microsoft.com/office/drawing/2014/main" id="{97D724B7-CE0D-0749-8B93-E0FC84C4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1" y="5247520"/>
            <a:ext cx="7899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0" y="9600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" y="3254189"/>
            <a:ext cx="841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방금 다운로드 받은 파일을 표시해 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912C7B5-01EC-644A-854A-5EAE4407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88594"/>
            <a:ext cx="8953500" cy="1816100"/>
          </a:xfrm>
          <a:prstGeom prst="rect">
            <a:avLst/>
          </a:prstGeom>
        </p:spPr>
      </p:pic>
      <p:pic>
        <p:nvPicPr>
          <p:cNvPr id="12" name="그림 11" descr="텍스트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03F229B0-1EAF-524E-98D1-E77D9971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504013"/>
            <a:ext cx="7241465" cy="21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pic>
        <p:nvPicPr>
          <p:cNvPr id="6" name="그림 5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DCA10F78-628D-B149-B11C-489E73D7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5"/>
          <a:stretch/>
        </p:blipFill>
        <p:spPr>
          <a:xfrm>
            <a:off x="190500" y="2667000"/>
            <a:ext cx="8953500" cy="1477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01600" y="217484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서열 관련 정보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451100" y="205933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sp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swissprot</a:t>
            </a:r>
            <a:r>
              <a:rPr kumimoji="1" lang="en-US" altLang="ko-KR" dirty="0"/>
              <a:t>) | Accession Number | </a:t>
            </a:r>
            <a:r>
              <a:rPr kumimoji="1" lang="ko-KR" altLang="en-US" dirty="0"/>
              <a:t>관련 설명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6370378" y="34057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190501" y="2860030"/>
            <a:ext cx="5410200" cy="1284463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4513908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맞춘다면 메모장 등의 편집기로도 다룰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E5769EC-0864-3848-910B-F11046D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94745"/>
            <a:ext cx="7928386" cy="351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054709" y="5490719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361951"/>
            <a:ext cx="849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P53492.fasta</a:t>
            </a:r>
            <a:r>
              <a:rPr kumimoji="1" lang="ko-KR" altLang="en-US" dirty="0"/>
              <a:t> </a:t>
            </a:r>
            <a:r>
              <a:rPr kumimoji="1" lang="en-US" altLang="ko-KR" dirty="0"/>
              <a:t>P60010.fasta P63267.fasta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actin.fasta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54F597E-09AC-2F41-8449-5802B7DB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74"/>
            <a:ext cx="9144000" cy="4653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r>
              <a:rPr kumimoji="1" lang="en-US" altLang="ko-Kore-KR" b="1" dirty="0" err="1">
                <a:solidFill>
                  <a:srgbClr val="FFFF00"/>
                </a:solidFill>
              </a:rPr>
              <a:t>Actin.fasta</a:t>
            </a:r>
            <a:r>
              <a:rPr kumimoji="1" lang="en-US" altLang="ko-Kore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라는 파일에 </a:t>
            </a:r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r>
              <a:rPr kumimoji="1" lang="ko-KR" altLang="en-US" b="1" dirty="0">
                <a:solidFill>
                  <a:srgbClr val="FFFF00"/>
                </a:solidFill>
              </a:rPr>
              <a:t>개의 내용을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모두 합쳐서 저장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688F-5695-8D43-808B-CF24F00C4BF5}"/>
              </a:ext>
            </a:extLst>
          </p:cNvPr>
          <p:cNvSpPr txBox="1"/>
          <p:nvPr/>
        </p:nvSpPr>
        <p:spPr>
          <a:xfrm>
            <a:off x="139700" y="1219200"/>
            <a:ext cx="589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</a:t>
            </a:r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612990-CD92-324E-AAA0-E84CFEE0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7433"/>
            <a:ext cx="7391400" cy="43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4A6F-B00F-F749-BE87-3DFE0DFBA0DD}"/>
              </a:ext>
            </a:extLst>
          </p:cNvPr>
          <p:cNvSpPr txBox="1"/>
          <p:nvPr/>
        </p:nvSpPr>
        <p:spPr>
          <a:xfrm>
            <a:off x="2010982" y="60490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파워포인트 자료 이외에 각종 코드 역시 여기 올라감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934" y="52912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actin.fasta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FE6F50F-FFC9-6B43-A8A7-A8A4C323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" y="898455"/>
            <a:ext cx="9144000" cy="4658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831" y="418388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일일히</a:t>
            </a:r>
            <a:r>
              <a:rPr lang="ko-KR" altLang="en-US" sz="3600" b="1" dirty="0">
                <a:latin typeface="Arial"/>
                <a:cs typeface="Arial"/>
              </a:rPr>
              <a:t> 타이핑을 하기가 어렵다면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typ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43854" b="9328"/>
          <a:stretch/>
        </p:blipFill>
        <p:spPr>
          <a:xfrm>
            <a:off x="543000" y="2084604"/>
            <a:ext cx="8396422" cy="555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0" name="Comp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9768" b="9437"/>
          <a:stretch/>
        </p:blipFill>
        <p:spPr>
          <a:xfrm>
            <a:off x="543000" y="4048389"/>
            <a:ext cx="4750531" cy="4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때로는 매우 긴 텍스트 파일의 내용을 살펴볼 필요도 있다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093EF-3E9C-0243-936D-2E44FB051CE3}"/>
              </a:ext>
            </a:extLst>
          </p:cNvPr>
          <p:cNvSpPr txBox="1"/>
          <p:nvPr/>
        </p:nvSpPr>
        <p:spPr>
          <a:xfrm>
            <a:off x="172122" y="1914861"/>
            <a:ext cx="604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curl –O “ftp://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//FASTA/</a:t>
            </a:r>
            <a:r>
              <a:rPr kumimoji="1" lang="en" altLang="ko-Kore-KR" dirty="0" err="1"/>
              <a:t>pdbaa.gz</a:t>
            </a:r>
            <a:r>
              <a:rPr kumimoji="1" lang="en" altLang="ko-Kore-KR" dirty="0"/>
              <a:t>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72122" y="154552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172122" y="2523564"/>
            <a:ext cx="788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압축 해제 가능하다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EE963-A832-3444-B722-98DE9AC34FCA}"/>
              </a:ext>
            </a:extLst>
          </p:cNvPr>
          <p:cNvSpPr txBox="1"/>
          <p:nvPr/>
        </p:nvSpPr>
        <p:spPr>
          <a:xfrm>
            <a:off x="172122" y="278141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gunzip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pdbaa.gz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72122" y="3387096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63MB </a:t>
            </a:r>
            <a:r>
              <a:rPr kumimoji="1" lang="ko-KR" altLang="en-US" b="1" dirty="0"/>
              <a:t>정도의 크기이고 길이는 약 </a:t>
            </a:r>
            <a:r>
              <a:rPr kumimoji="1" lang="en-US" altLang="ko-KR" b="1" dirty="0"/>
              <a:t>53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 너무 많은 길이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1" name="그림 10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DD4A7F11-BC75-5142-A30A-5714D7EE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3821"/>
            <a:ext cx="9144000" cy="1461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0" y="445682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3B926-8980-5040-B62C-D958C93D2DC9}"/>
              </a:ext>
            </a:extLst>
          </p:cNvPr>
          <p:cNvSpPr txBox="1"/>
          <p:nvPr/>
        </p:nvSpPr>
        <p:spPr>
          <a:xfrm>
            <a:off x="2676288" y="6409174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 앞의 일부만을 살펴볼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tail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처음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tail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제일 끝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dirty="0" err="1"/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서열적으로</a:t>
            </a:r>
            <a:r>
              <a:rPr kumimoji="1" lang="ko-KR" altLang="en-US" dirty="0"/>
              <a:t> 비슷한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We have many </a:t>
            </a:r>
            <a:r>
              <a:rPr lang="en-US" altLang="ko-KR" sz="2000" b="1" dirty="0" err="1">
                <a:latin typeface="Arial" charset="0"/>
                <a:ea typeface="Arial" charset="0"/>
                <a:cs typeface="Arial" charset="0"/>
              </a:rPr>
              <a:t>fasta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 file contains homologs with original query file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511" y="1232972"/>
            <a:ext cx="65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Let’s compare all of them using multiple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sequence alignments!</a:t>
            </a:r>
          </a:p>
        </p:txBody>
      </p:sp>
      <p:pic>
        <p:nvPicPr>
          <p:cNvPr id="6" name="Picture 5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b="67901"/>
          <a:stretch/>
        </p:blipFill>
        <p:spPr>
          <a:xfrm>
            <a:off x="1598789" y="1861256"/>
            <a:ext cx="4693248" cy="1370382"/>
          </a:xfrm>
          <a:prstGeom prst="rect">
            <a:avLst/>
          </a:prstGeom>
        </p:spPr>
      </p:pic>
      <p:pic>
        <p:nvPicPr>
          <p:cNvPr id="7" name="Picture 6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31764" b="47986"/>
          <a:stretch/>
        </p:blipFill>
        <p:spPr>
          <a:xfrm>
            <a:off x="1598789" y="3609857"/>
            <a:ext cx="4794955" cy="864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271" y="567045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Why we need to learn how to doing multiple sequence </a:t>
            </a:r>
            <a:r>
              <a:rPr lang="en-US" err="1">
                <a:latin typeface="Arial" charset="0"/>
                <a:ea typeface="Arial" charset="0"/>
                <a:cs typeface="Arial" charset="0"/>
              </a:rPr>
              <a:t>alignment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497568"/>
            <a:ext cx="7761455" cy="369332"/>
            <a:chOff x="1052345" y="1472168"/>
            <a:chExt cx="7761455" cy="36933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6900" y="1472168"/>
              <a:ext cx="1873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Conserved Region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956560"/>
            <a:ext cx="8256755" cy="5789344"/>
            <a:chOff x="887245" y="1061211"/>
            <a:chExt cx="8256755" cy="5789344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588858" y="1061211"/>
              <a:ext cx="2089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Secondary Structure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Informations</a:t>
            </a:r>
            <a:r>
              <a:rPr lang="en-US" sz="3600" b="1" dirty="0">
                <a:latin typeface="Arial"/>
                <a:cs typeface="Arial"/>
              </a:rPr>
              <a:t> from MSA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59" y="1440857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Multiple sequence alignment is more informative than two sequence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aligment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59" y="1954148"/>
            <a:ext cx="724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You can find sequence domain from multiple sequence alignments</a:t>
            </a:r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764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unknown sequence -&gt; finding novel domain -&gt; deduce potential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81150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1881" y="551590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터미널을 열어보기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1 21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433"/>
            <a:ext cx="9144000" cy="2309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9726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맥에서는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 err="1">
                <a:latin typeface="Arial"/>
                <a:cs typeface="Arial"/>
              </a:rPr>
              <a:t>스팟라이트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에서 </a:t>
            </a:r>
            <a:r>
              <a:rPr lang="en-US" altLang="ko-KR" dirty="0">
                <a:latin typeface="Arial"/>
                <a:cs typeface="Arial"/>
              </a:rPr>
              <a:t>terminal </a:t>
            </a:r>
            <a:r>
              <a:rPr lang="ko-KR" altLang="en-US" dirty="0">
                <a:latin typeface="Arial"/>
                <a:cs typeface="Arial"/>
              </a:rPr>
              <a:t>을 치거나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09-07 23.4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8" y="1994352"/>
            <a:ext cx="3096981" cy="1972048"/>
          </a:xfrm>
          <a:prstGeom prst="rect">
            <a:avLst/>
          </a:prstGeom>
        </p:spPr>
      </p:pic>
      <p:pic>
        <p:nvPicPr>
          <p:cNvPr id="5" name="Picture 4" descr="Screenshot 2015-09-08 16.3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13" y="1937214"/>
            <a:ext cx="2586771" cy="2029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939" y="399112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아니면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응용 프로그램</a:t>
            </a:r>
            <a:r>
              <a:rPr lang="en-US" altLang="ko-KR" dirty="0">
                <a:latin typeface="Arial"/>
                <a:cs typeface="Arial"/>
              </a:rPr>
              <a:t>-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5087" y="5487599"/>
            <a:ext cx="233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나는 누군가 여긴 어딘가</a:t>
            </a:r>
          </a:p>
        </p:txBody>
      </p:sp>
    </p:spTree>
    <p:extLst>
      <p:ext uri="{BB962C8B-B14F-4D97-AF65-F5344CB8AC3E}">
        <p14:creationId xmlns:p14="http://schemas.microsoft.com/office/powerpoint/2010/main" val="17454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Information from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64089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Which part of sequences are evolutionary conserved?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110796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Most of evolutionary conserved part of protein is usually essential part of that protein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210" y="2509839"/>
            <a:ext cx="4071130" cy="3079353"/>
            <a:chOff x="889000" y="1602264"/>
            <a:chExt cx="650084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199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130" y="5788315"/>
            <a:ext cx="9199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Protein function is determined by protein structure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Significant portion of evolutionary conserved regions are determinant of protein structure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Protein structure and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Protein functions is correlated with three dimensional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Compared with sequence, structure is very hard to change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Conserved part of protein is essential for protein structure maintenance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2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통해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얻을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있는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062" y="1936065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하나 혹은 두개의 DNA/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서열보다</a:t>
            </a:r>
            <a:r>
              <a:rPr lang="en-US" altLang="ko-KR" dirty="0"/>
              <a:t>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서열을</a:t>
            </a:r>
            <a:r>
              <a:rPr lang="en-US" altLang="ko-KR" dirty="0"/>
              <a:t> </a:t>
            </a:r>
            <a:r>
              <a:rPr lang="ko-KR" altLang="en-US" dirty="0"/>
              <a:t>정렬하면</a:t>
            </a:r>
            <a:r>
              <a:rPr lang="en-US" altLang="ko-KR" dirty="0"/>
              <a:t> </a:t>
            </a:r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많은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얻을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353964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도메인</a:t>
            </a:r>
            <a:r>
              <a:rPr lang="en-US" altLang="ko-KR" dirty="0"/>
              <a:t> (Domain) :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단백질에</a:t>
            </a:r>
            <a:r>
              <a:rPr lang="en-US" altLang="ko-KR" dirty="0"/>
              <a:t> </a:t>
            </a:r>
            <a:r>
              <a:rPr lang="ko-KR" altLang="en-US" dirty="0"/>
              <a:t>공통적으로</a:t>
            </a:r>
            <a:r>
              <a:rPr lang="en-US" altLang="ko-KR" dirty="0"/>
              <a:t> </a:t>
            </a:r>
            <a:r>
              <a:rPr lang="ko-KR" altLang="en-US" dirty="0"/>
              <a:t>존재하는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내의</a:t>
            </a:r>
            <a:r>
              <a:rPr lang="en-US" altLang="ko-KR" dirty="0"/>
              <a:t> </a:t>
            </a:r>
            <a:r>
              <a:rPr lang="ko-KR" altLang="en-US" dirty="0"/>
              <a:t>기능적인</a:t>
            </a:r>
            <a:r>
              <a:rPr lang="en-US" altLang="ko-KR" dirty="0"/>
              <a:t> </a:t>
            </a:r>
            <a:r>
              <a:rPr lang="ko-KR" altLang="en-US" dirty="0"/>
              <a:t>구성요소</a:t>
            </a:r>
            <a:endParaRPr lang="en-US" dirty="0"/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606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미지의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서열에서</a:t>
            </a:r>
            <a:r>
              <a:rPr lang="en-US" altLang="ko-KR" dirty="0"/>
              <a:t> </a:t>
            </a:r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기능이</a:t>
            </a:r>
            <a:r>
              <a:rPr lang="en-US" altLang="ko-KR" dirty="0"/>
              <a:t> </a:t>
            </a:r>
            <a:r>
              <a:rPr lang="ko-KR" altLang="en-US" dirty="0"/>
              <a:t>알려진</a:t>
            </a:r>
            <a:r>
              <a:rPr lang="en-US" altLang="ko-KR" dirty="0"/>
              <a:t> </a:t>
            </a:r>
            <a:r>
              <a:rPr lang="ko-KR" altLang="en-US" dirty="0"/>
              <a:t>도메인이</a:t>
            </a:r>
            <a:r>
              <a:rPr lang="en-US" altLang="ko-KR" dirty="0"/>
              <a:t> </a:t>
            </a:r>
            <a:r>
              <a:rPr lang="ko-KR" altLang="en-US" dirty="0"/>
              <a:t>발견되면</a:t>
            </a:r>
            <a:r>
              <a:rPr lang="en-US" altLang="ko-KR" dirty="0"/>
              <a:t> -&gt; </a:t>
            </a:r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근거로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기능을</a:t>
            </a:r>
            <a:r>
              <a:rPr lang="en-US" altLang="ko-KR" dirty="0"/>
              <a:t> </a:t>
            </a:r>
            <a:r>
              <a:rPr lang="ko-KR" altLang="en-US" dirty="0"/>
              <a:t>추정가능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 통해 알 수 있는 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1624568"/>
            <a:ext cx="474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서열 내에서 진화적으로 보존된 부분은 어디인가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900" y="2094468"/>
            <a:ext cx="511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= </a:t>
            </a:r>
            <a:r>
              <a:rPr lang="ko-KR" altLang="en-US" dirty="0"/>
              <a:t>단백질의 기능에 중요한 부분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2910" y="2493511"/>
            <a:ext cx="3984339" cy="3079353"/>
            <a:chOff x="889000" y="1602264"/>
            <a:chExt cx="636225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2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77900" y="5853668"/>
            <a:ext cx="642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기능은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구조가</a:t>
            </a:r>
            <a:r>
              <a:rPr lang="en-US" altLang="ko-KR" dirty="0"/>
              <a:t> </a:t>
            </a:r>
            <a:r>
              <a:rPr lang="ko-KR" altLang="en-US" dirty="0"/>
              <a:t>결정</a:t>
            </a:r>
            <a:r>
              <a:rPr lang="en-US" altLang="ko-KR" dirty="0"/>
              <a:t> :</a:t>
            </a:r>
          </a:p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부분중의</a:t>
            </a:r>
            <a:r>
              <a:rPr lang="en-US" altLang="ko-KR" dirty="0"/>
              <a:t> </a:t>
            </a:r>
            <a:r>
              <a:rPr lang="ko-KR" altLang="en-US" dirty="0"/>
              <a:t>상당수는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구조를</a:t>
            </a:r>
            <a:r>
              <a:rPr lang="en-US" altLang="ko-KR" dirty="0"/>
              <a:t> </a:t>
            </a:r>
            <a:r>
              <a:rPr lang="ko-KR" altLang="en-US" dirty="0"/>
              <a:t>결정하는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단백질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구조와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41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ko-KR" altLang="en-US" dirty="0"/>
              <a:t>단백질의 경우 특정한 기능은 대개 특정한 입체구조와 연결되어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40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서열</a:t>
            </a:r>
            <a:r>
              <a:rPr lang="en-US" altLang="ko-KR" dirty="0"/>
              <a:t> </a:t>
            </a:r>
            <a:r>
              <a:rPr lang="ko-KR" altLang="en-US" dirty="0"/>
              <a:t>변화에</a:t>
            </a:r>
            <a:r>
              <a:rPr lang="en-US" altLang="ko-KR" dirty="0"/>
              <a:t> </a:t>
            </a:r>
            <a:r>
              <a:rPr lang="ko-KR" altLang="en-US" dirty="0"/>
              <a:t>비해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변화의</a:t>
            </a:r>
            <a:r>
              <a:rPr lang="en-US" altLang="ko-KR" dirty="0"/>
              <a:t> </a:t>
            </a:r>
            <a:r>
              <a:rPr lang="ko-KR" altLang="en-US" dirty="0"/>
              <a:t>속도는</a:t>
            </a:r>
            <a:r>
              <a:rPr lang="en-US" altLang="ko-KR" dirty="0"/>
              <a:t> </a:t>
            </a:r>
            <a:r>
              <a:rPr lang="ko-KR" altLang="en-US" dirty="0"/>
              <a:t>느림</a:t>
            </a:r>
            <a:r>
              <a:rPr lang="en-US" altLang="ko-KR" dirty="0"/>
              <a:t>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51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보존되어</a:t>
            </a:r>
            <a:r>
              <a:rPr lang="en-US" altLang="ko-KR" dirty="0"/>
              <a:t> </a:t>
            </a:r>
            <a:r>
              <a:rPr lang="ko-KR" altLang="en-US" dirty="0"/>
              <a:t>있는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서열은</a:t>
            </a:r>
            <a:r>
              <a:rPr lang="en-US" altLang="ko-KR" dirty="0"/>
              <a:t> </a:t>
            </a:r>
            <a:r>
              <a:rPr lang="ko-KR" altLang="en-US" dirty="0"/>
              <a:t>대개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유지에</a:t>
            </a:r>
            <a:r>
              <a:rPr lang="en-US" altLang="ko-KR" dirty="0"/>
              <a:t> </a:t>
            </a:r>
            <a:r>
              <a:rPr lang="ko-KR" altLang="en-US" dirty="0"/>
              <a:t>필수적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2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9528" y="-25213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의 기본 원리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720" y="850790"/>
            <a:ext cx="34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Progressive global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28" y="1313927"/>
            <a:ext cx="233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ko-KR" altLang="en-US" b="1" dirty="0"/>
              <a:t>각각의 서열간을 비교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56210" y="1838299"/>
            <a:ext cx="28038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0" y="2074519"/>
            <a:ext cx="28038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1130" y="2310739"/>
            <a:ext cx="28038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90" y="2546959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30" y="278317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670" y="3019399"/>
            <a:ext cx="280389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8310" y="160969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8310" y="1852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8310" y="2095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8310" y="233771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8310" y="258039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8310" y="282306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29528" y="4910840"/>
            <a:ext cx="4533900" cy="1938266"/>
            <a:chOff x="393700" y="4973423"/>
            <a:chExt cx="4533900" cy="1938266"/>
          </a:xfrm>
        </p:grpSpPr>
        <p:sp>
          <p:nvSpPr>
            <p:cNvPr id="6" name="TextBox 5"/>
            <p:cNvSpPr txBox="1"/>
            <p:nvPr/>
          </p:nvSpPr>
          <p:spPr>
            <a:xfrm>
              <a:off x="393700" y="4973423"/>
              <a:ext cx="325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dirty="0"/>
                <a:t>. </a:t>
              </a:r>
              <a:r>
                <a:rPr lang="ko-KR" altLang="en-US" b="1" dirty="0"/>
                <a:t>가까운 서열끼리 그룹을 짓는다</a:t>
              </a:r>
              <a:r>
                <a:rPr lang="en-US" altLang="ko-KR" b="1" dirty="0"/>
                <a:t>.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99385" y="5805702"/>
              <a:ext cx="28038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4305" y="5588278"/>
              <a:ext cx="28038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2735" y="6675398"/>
              <a:ext cx="280389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7005" y="6023126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1485" y="560653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485" y="53725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31485" y="6542357"/>
              <a:ext cx="29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1485" y="5840494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158217" y="58054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158217" y="6675398"/>
              <a:ext cx="413783" cy="23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58217" y="5588278"/>
              <a:ext cx="7693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58217" y="604245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10758" y="5793502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10758" y="6327732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575858" y="6315718"/>
              <a:ext cx="0" cy="3596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410758" y="5906623"/>
              <a:ext cx="3136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24400" y="589460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563158" y="6532789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923742" y="558274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28258" y="6230497"/>
              <a:ext cx="1993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5524480" y="1208599"/>
            <a:ext cx="117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ClustalW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897DAF-9568-004E-ABC0-A45AF2DC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6056"/>
              </p:ext>
            </p:extLst>
          </p:nvPr>
        </p:nvGraphicFramePr>
        <p:xfrm>
          <a:off x="4346586" y="1607538"/>
          <a:ext cx="3771845" cy="2848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59">
                  <a:extLst>
                    <a:ext uri="{9D8B030D-6E8A-4147-A177-3AD203B41FA5}">
                      <a16:colId xmlns:a16="http://schemas.microsoft.com/office/drawing/2014/main" val="2183884277"/>
                    </a:ext>
                  </a:extLst>
                </a:gridCol>
                <a:gridCol w="523511">
                  <a:extLst>
                    <a:ext uri="{9D8B030D-6E8A-4147-A177-3AD203B41FA5}">
                      <a16:colId xmlns:a16="http://schemas.microsoft.com/office/drawing/2014/main" val="279765844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51468222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86753631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333745613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617434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04699339"/>
                    </a:ext>
                  </a:extLst>
                </a:gridCol>
              </a:tblGrid>
              <a:tr h="354818"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kern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kern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kern="12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02658"/>
                  </a:ext>
                </a:extLst>
              </a:tr>
              <a:tr h="427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5877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3494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319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8344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7114"/>
                  </a:ext>
                </a:extLst>
              </a:tr>
              <a:tr h="3838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6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">
            <a:extLst>
              <a:ext uri="{FF2B5EF4-FFF2-40B4-BE49-F238E27FC236}">
                <a16:creationId xmlns:a16="http://schemas.microsoft.com/office/drawing/2014/main" id="{DF43A10D-B373-2E48-A909-4905F6328C22}"/>
              </a:ext>
            </a:extLst>
          </p:cNvPr>
          <p:cNvGrpSpPr/>
          <p:nvPr/>
        </p:nvGrpSpPr>
        <p:grpSpPr>
          <a:xfrm>
            <a:off x="1529775" y="602088"/>
            <a:ext cx="5568411" cy="1236403"/>
            <a:chOff x="457200" y="4742112"/>
            <a:chExt cx="5568411" cy="123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A8642-FFA5-AE4D-B2CD-E8A1DE771177}"/>
                </a:ext>
              </a:extLst>
            </p:cNvPr>
            <p:cNvSpPr txBox="1"/>
            <p:nvPr/>
          </p:nvSpPr>
          <p:spPr>
            <a:xfrm>
              <a:off x="457200" y="4742112"/>
              <a:ext cx="556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</a:t>
              </a:r>
              <a:r>
                <a:rPr lang="ko-KR" altLang="en-US" b="1" dirty="0"/>
                <a:t>가장 가까운 것끼리 비교 </a:t>
              </a:r>
              <a:r>
                <a:rPr lang="en-US" altLang="ko-KR" b="1" dirty="0"/>
                <a:t>(Gap</a:t>
              </a:r>
              <a:r>
                <a:rPr lang="ko-KR" altLang="en-US" b="1" dirty="0"/>
                <a:t>이 필요할때는 </a:t>
              </a:r>
              <a:r>
                <a:rPr lang="en-US" altLang="ko-KR" b="1" dirty="0"/>
                <a:t>Gap</a:t>
              </a:r>
              <a:r>
                <a:rPr lang="ko-KR" altLang="en-US" b="1" dirty="0"/>
                <a:t>을 삽입</a:t>
              </a:r>
              <a:r>
                <a:rPr lang="en-US" altLang="ko-KR" b="1" dirty="0"/>
                <a:t>)</a:t>
              </a:r>
              <a:endParaRPr lang="en-US" b="1" dirty="0"/>
            </a:p>
          </p:txBody>
        </p:sp>
        <p:cxnSp>
          <p:nvCxnSpPr>
            <p:cNvPr id="6" name="Straight Connector 76">
              <a:extLst>
                <a:ext uri="{FF2B5EF4-FFF2-40B4-BE49-F238E27FC236}">
                  <a16:creationId xmlns:a16="http://schemas.microsoft.com/office/drawing/2014/main" id="{20C4FC18-353E-3C4F-9034-2E7D248B2A13}"/>
                </a:ext>
              </a:extLst>
            </p:cNvPr>
            <p:cNvCxnSpPr/>
            <p:nvPr/>
          </p:nvCxnSpPr>
          <p:spPr>
            <a:xfrm>
              <a:off x="1062885" y="5574391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0">
              <a:extLst>
                <a:ext uri="{FF2B5EF4-FFF2-40B4-BE49-F238E27FC236}">
                  <a16:creationId xmlns:a16="http://schemas.microsoft.com/office/drawing/2014/main" id="{1ED6A5B1-AAB2-9042-B548-FB2B1822BBDD}"/>
                </a:ext>
              </a:extLst>
            </p:cNvPr>
            <p:cNvCxnSpPr/>
            <p:nvPr/>
          </p:nvCxnSpPr>
          <p:spPr>
            <a:xfrm>
              <a:off x="1070505" y="5791815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4F790-5C7C-1F4B-9F0B-6B726155ACCE}"/>
                </a:ext>
              </a:extLst>
            </p:cNvPr>
            <p:cNvSpPr txBox="1"/>
            <p:nvPr/>
          </p:nvSpPr>
          <p:spPr>
            <a:xfrm>
              <a:off x="3894985" y="537522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45AAF-76ED-C34B-83A3-A06A292A28AD}"/>
                </a:ext>
              </a:extLst>
            </p:cNvPr>
            <p:cNvSpPr txBox="1"/>
            <p:nvPr/>
          </p:nvSpPr>
          <p:spPr>
            <a:xfrm>
              <a:off x="3894985" y="560918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10" name="Straight Connector 88">
              <a:extLst>
                <a:ext uri="{FF2B5EF4-FFF2-40B4-BE49-F238E27FC236}">
                  <a16:creationId xmlns:a16="http://schemas.microsoft.com/office/drawing/2014/main" id="{4E0B812A-2B88-8049-931C-808805F1C059}"/>
                </a:ext>
              </a:extLst>
            </p:cNvPr>
            <p:cNvCxnSpPr/>
            <p:nvPr/>
          </p:nvCxnSpPr>
          <p:spPr>
            <a:xfrm>
              <a:off x="4221717" y="5574105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3">
              <a:extLst>
                <a:ext uri="{FF2B5EF4-FFF2-40B4-BE49-F238E27FC236}">
                  <a16:creationId xmlns:a16="http://schemas.microsoft.com/office/drawing/2014/main" id="{39B72301-8571-6344-A391-F698C2B7D0AD}"/>
                </a:ext>
              </a:extLst>
            </p:cNvPr>
            <p:cNvCxnSpPr/>
            <p:nvPr/>
          </p:nvCxnSpPr>
          <p:spPr>
            <a:xfrm>
              <a:off x="4221717" y="5811143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4">
              <a:extLst>
                <a:ext uri="{FF2B5EF4-FFF2-40B4-BE49-F238E27FC236}">
                  <a16:creationId xmlns:a16="http://schemas.microsoft.com/office/drawing/2014/main" id="{6922274A-0FD9-0248-9BA1-14FAC8DFC177}"/>
                </a:ext>
              </a:extLst>
            </p:cNvPr>
            <p:cNvCxnSpPr/>
            <p:nvPr/>
          </p:nvCxnSpPr>
          <p:spPr>
            <a:xfrm flipV="1">
              <a:off x="4474258" y="5562191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4">
              <a:extLst>
                <a:ext uri="{FF2B5EF4-FFF2-40B4-BE49-F238E27FC236}">
                  <a16:creationId xmlns:a16="http://schemas.microsoft.com/office/drawing/2014/main" id="{9D70987B-19F2-7149-A0F7-C050B020EF0E}"/>
                </a:ext>
              </a:extLst>
            </p:cNvPr>
            <p:cNvCxnSpPr/>
            <p:nvPr/>
          </p:nvCxnSpPr>
          <p:spPr>
            <a:xfrm flipH="1">
              <a:off x="3463163" y="5574391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75">
            <a:extLst>
              <a:ext uri="{FF2B5EF4-FFF2-40B4-BE49-F238E27FC236}">
                <a16:creationId xmlns:a16="http://schemas.microsoft.com/office/drawing/2014/main" id="{5467AA0D-317E-214D-A802-2B2943C25E39}"/>
              </a:ext>
            </a:extLst>
          </p:cNvPr>
          <p:cNvGrpSpPr/>
          <p:nvPr/>
        </p:nvGrpSpPr>
        <p:grpSpPr>
          <a:xfrm>
            <a:off x="2135460" y="1742327"/>
            <a:ext cx="3413913" cy="603287"/>
            <a:chOff x="996845" y="6074449"/>
            <a:chExt cx="3413913" cy="603287"/>
          </a:xfrm>
        </p:grpSpPr>
        <p:cxnSp>
          <p:nvCxnSpPr>
            <p:cNvPr id="15" name="Straight Connector 177">
              <a:extLst>
                <a:ext uri="{FF2B5EF4-FFF2-40B4-BE49-F238E27FC236}">
                  <a16:creationId xmlns:a16="http://schemas.microsoft.com/office/drawing/2014/main" id="{2B3A23E6-BEB8-6645-A18B-70C6A35F375F}"/>
                </a:ext>
              </a:extLst>
            </p:cNvPr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78">
              <a:extLst>
                <a:ext uri="{FF2B5EF4-FFF2-40B4-BE49-F238E27FC236}">
                  <a16:creationId xmlns:a16="http://schemas.microsoft.com/office/drawing/2014/main" id="{7E5FFCA5-4664-EB4E-8676-DFC71A23B880}"/>
                </a:ext>
              </a:extLst>
            </p:cNvPr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B2452-B0DB-5543-8FE9-B8AF9852CA50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FDF50-2486-3A49-9F86-51049045E713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19" name="Straight Connector 181">
              <a:extLst>
                <a:ext uri="{FF2B5EF4-FFF2-40B4-BE49-F238E27FC236}">
                  <a16:creationId xmlns:a16="http://schemas.microsoft.com/office/drawing/2014/main" id="{6A3B897E-CC2A-FC49-9FE6-01BC639CF1FC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2">
              <a:extLst>
                <a:ext uri="{FF2B5EF4-FFF2-40B4-BE49-F238E27FC236}">
                  <a16:creationId xmlns:a16="http://schemas.microsoft.com/office/drawing/2014/main" id="{D89539DE-080E-174A-9593-986D4E623502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3">
              <a:extLst>
                <a:ext uri="{FF2B5EF4-FFF2-40B4-BE49-F238E27FC236}">
                  <a16:creationId xmlns:a16="http://schemas.microsoft.com/office/drawing/2014/main" id="{A8CE72BC-7B29-D747-B635-B1F817FFD02D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93">
            <a:extLst>
              <a:ext uri="{FF2B5EF4-FFF2-40B4-BE49-F238E27FC236}">
                <a16:creationId xmlns:a16="http://schemas.microsoft.com/office/drawing/2014/main" id="{06118F34-E9C8-B949-8C4B-3BF9EBA0D81B}"/>
              </a:ext>
            </a:extLst>
          </p:cNvPr>
          <p:cNvGrpSpPr/>
          <p:nvPr/>
        </p:nvGrpSpPr>
        <p:grpSpPr>
          <a:xfrm>
            <a:off x="2252378" y="2889374"/>
            <a:ext cx="3421533" cy="1256543"/>
            <a:chOff x="1674532" y="5145707"/>
            <a:chExt cx="3421533" cy="1256543"/>
          </a:xfrm>
        </p:grpSpPr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64BCCFCF-5022-894D-A118-262D6BD90967}"/>
                </a:ext>
              </a:extLst>
            </p:cNvPr>
            <p:cNvGrpSpPr/>
            <p:nvPr/>
          </p:nvGrpSpPr>
          <p:grpSpPr>
            <a:xfrm>
              <a:off x="1682152" y="5798963"/>
              <a:ext cx="3413913" cy="603287"/>
              <a:chOff x="996845" y="6074449"/>
              <a:chExt cx="3413913" cy="603287"/>
            </a:xfrm>
          </p:grpSpPr>
          <p:cxnSp>
            <p:nvCxnSpPr>
              <p:cNvPr id="34" name="Straight Connector 110">
                <a:extLst>
                  <a:ext uri="{FF2B5EF4-FFF2-40B4-BE49-F238E27FC236}">
                    <a16:creationId xmlns:a16="http://schemas.microsoft.com/office/drawing/2014/main" id="{6155972B-DF74-5941-9B13-63AB6935A0CB}"/>
                  </a:ext>
                </a:extLst>
              </p:cNvPr>
              <p:cNvCxnSpPr/>
              <p:nvPr/>
            </p:nvCxnSpPr>
            <p:spPr>
              <a:xfrm>
                <a:off x="1001925" y="6240550"/>
                <a:ext cx="2328015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4">
                <a:extLst>
                  <a:ext uri="{FF2B5EF4-FFF2-40B4-BE49-F238E27FC236}">
                    <a16:creationId xmlns:a16="http://schemas.microsoft.com/office/drawing/2014/main" id="{14BA9E63-5ABC-9843-AEE0-CDD1F61FA1DA}"/>
                  </a:ext>
                </a:extLst>
              </p:cNvPr>
              <p:cNvCxnSpPr/>
              <p:nvPr/>
            </p:nvCxnSpPr>
            <p:spPr>
              <a:xfrm>
                <a:off x="996845" y="6457974"/>
                <a:ext cx="2320479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14E7A-2DE2-1D44-9BBF-0BF1508EAE73}"/>
                  </a:ext>
                </a:extLst>
              </p:cNvPr>
              <p:cNvSpPr txBox="1"/>
              <p:nvPr/>
            </p:nvSpPr>
            <p:spPr>
              <a:xfrm>
                <a:off x="3831485" y="607444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CA0F91-E353-3349-AD03-224201504820}"/>
                  </a:ext>
                </a:extLst>
              </p:cNvPr>
              <p:cNvSpPr txBox="1"/>
              <p:nvPr/>
            </p:nvSpPr>
            <p:spPr>
              <a:xfrm>
                <a:off x="3831485" y="6308404"/>
                <a:ext cx="29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cxnSp>
            <p:nvCxnSpPr>
              <p:cNvPr id="38" name="Straight Connector 122">
                <a:extLst>
                  <a:ext uri="{FF2B5EF4-FFF2-40B4-BE49-F238E27FC236}">
                    <a16:creationId xmlns:a16="http://schemas.microsoft.com/office/drawing/2014/main" id="{264B39FB-E2C4-2645-B2A3-56C4A18E5F33}"/>
                  </a:ext>
                </a:extLst>
              </p:cNvPr>
              <p:cNvCxnSpPr/>
              <p:nvPr/>
            </p:nvCxnSpPr>
            <p:spPr>
              <a:xfrm>
                <a:off x="4158217" y="624991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3">
                <a:extLst>
                  <a:ext uri="{FF2B5EF4-FFF2-40B4-BE49-F238E27FC236}">
                    <a16:creationId xmlns:a16="http://schemas.microsoft.com/office/drawing/2014/main" id="{A583A05A-C770-444B-AB63-B2DA2EF304C3}"/>
                  </a:ext>
                </a:extLst>
              </p:cNvPr>
              <p:cNvCxnSpPr/>
              <p:nvPr/>
            </p:nvCxnSpPr>
            <p:spPr>
              <a:xfrm>
                <a:off x="4158217" y="644676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8">
                <a:extLst>
                  <a:ext uri="{FF2B5EF4-FFF2-40B4-BE49-F238E27FC236}">
                    <a16:creationId xmlns:a16="http://schemas.microsoft.com/office/drawing/2014/main" id="{33547309-8392-1C43-A95C-8B6AF419AA02}"/>
                  </a:ext>
                </a:extLst>
              </p:cNvPr>
              <p:cNvCxnSpPr/>
              <p:nvPr/>
            </p:nvCxnSpPr>
            <p:spPr>
              <a:xfrm flipV="1">
                <a:off x="4410758" y="6240550"/>
                <a:ext cx="0" cy="2174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167">
              <a:extLst>
                <a:ext uri="{FF2B5EF4-FFF2-40B4-BE49-F238E27FC236}">
                  <a16:creationId xmlns:a16="http://schemas.microsoft.com/office/drawing/2014/main" id="{F8650F98-7525-E947-834A-E2C62524F47B}"/>
                </a:ext>
              </a:extLst>
            </p:cNvPr>
            <p:cNvCxnSpPr/>
            <p:nvPr/>
          </p:nvCxnSpPr>
          <p:spPr>
            <a:xfrm>
              <a:off x="1674532" y="5344870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8">
              <a:extLst>
                <a:ext uri="{FF2B5EF4-FFF2-40B4-BE49-F238E27FC236}">
                  <a16:creationId xmlns:a16="http://schemas.microsoft.com/office/drawing/2014/main" id="{0EF1FD67-EA09-4741-9FE6-16B1EE89BB6E}"/>
                </a:ext>
              </a:extLst>
            </p:cNvPr>
            <p:cNvCxnSpPr/>
            <p:nvPr/>
          </p:nvCxnSpPr>
          <p:spPr>
            <a:xfrm>
              <a:off x="1682152" y="5562294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4DFE1-0C4C-2644-BD6C-A54F09DC8E69}"/>
                </a:ext>
              </a:extLst>
            </p:cNvPr>
            <p:cNvSpPr txBox="1"/>
            <p:nvPr/>
          </p:nvSpPr>
          <p:spPr>
            <a:xfrm>
              <a:off x="4506632" y="514570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EDBBF-18A7-F94D-9D11-69CFB78F8625}"/>
                </a:ext>
              </a:extLst>
            </p:cNvPr>
            <p:cNvSpPr txBox="1"/>
            <p:nvPr/>
          </p:nvSpPr>
          <p:spPr>
            <a:xfrm>
              <a:off x="4506632" y="537966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28" name="Straight Connector 171">
              <a:extLst>
                <a:ext uri="{FF2B5EF4-FFF2-40B4-BE49-F238E27FC236}">
                  <a16:creationId xmlns:a16="http://schemas.microsoft.com/office/drawing/2014/main" id="{1ED5ED6D-2A7F-B048-B487-F66A9B872E9E}"/>
                </a:ext>
              </a:extLst>
            </p:cNvPr>
            <p:cNvCxnSpPr/>
            <p:nvPr/>
          </p:nvCxnSpPr>
          <p:spPr>
            <a:xfrm>
              <a:off x="4833364" y="534458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2">
              <a:extLst>
                <a:ext uri="{FF2B5EF4-FFF2-40B4-BE49-F238E27FC236}">
                  <a16:creationId xmlns:a16="http://schemas.microsoft.com/office/drawing/2014/main" id="{B3487154-17EE-5A4A-BE1D-EE13E63BEB56}"/>
                </a:ext>
              </a:extLst>
            </p:cNvPr>
            <p:cNvCxnSpPr/>
            <p:nvPr/>
          </p:nvCxnSpPr>
          <p:spPr>
            <a:xfrm>
              <a:off x="4833364" y="5581622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3">
              <a:extLst>
                <a:ext uri="{FF2B5EF4-FFF2-40B4-BE49-F238E27FC236}">
                  <a16:creationId xmlns:a16="http://schemas.microsoft.com/office/drawing/2014/main" id="{34A53C7C-D7A3-9847-B0A0-F6AB8E5EE1B6}"/>
                </a:ext>
              </a:extLst>
            </p:cNvPr>
            <p:cNvCxnSpPr/>
            <p:nvPr/>
          </p:nvCxnSpPr>
          <p:spPr>
            <a:xfrm flipV="1">
              <a:off x="5085905" y="5332670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4">
              <a:extLst>
                <a:ext uri="{FF2B5EF4-FFF2-40B4-BE49-F238E27FC236}">
                  <a16:creationId xmlns:a16="http://schemas.microsoft.com/office/drawing/2014/main" id="{49569059-913E-0A4C-947E-165E6835C8A0}"/>
                </a:ext>
              </a:extLst>
            </p:cNvPr>
            <p:cNvCxnSpPr/>
            <p:nvPr/>
          </p:nvCxnSpPr>
          <p:spPr>
            <a:xfrm flipH="1">
              <a:off x="4074810" y="5344870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86">
              <a:extLst>
                <a:ext uri="{FF2B5EF4-FFF2-40B4-BE49-F238E27FC236}">
                  <a16:creationId xmlns:a16="http://schemas.microsoft.com/office/drawing/2014/main" id="{69802BAE-3253-1347-9A68-130874EBCECA}"/>
                </a:ext>
              </a:extLst>
            </p:cNvPr>
            <p:cNvCxnSpPr/>
            <p:nvPr/>
          </p:nvCxnSpPr>
          <p:spPr>
            <a:xfrm>
              <a:off x="4074810" y="5965064"/>
              <a:ext cx="41123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188">
              <a:extLst>
                <a:ext uri="{FF2B5EF4-FFF2-40B4-BE49-F238E27FC236}">
                  <a16:creationId xmlns:a16="http://schemas.microsoft.com/office/drawing/2014/main" id="{80E16654-41B4-9E47-82ED-B6C61B29315C}"/>
                </a:ext>
              </a:extLst>
            </p:cNvPr>
            <p:cNvCxnSpPr/>
            <p:nvPr/>
          </p:nvCxnSpPr>
          <p:spPr>
            <a:xfrm>
              <a:off x="4074810" y="6182488"/>
              <a:ext cx="41123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03F3DD-B2EF-124C-AAEF-4FAF2444DF4E}"/>
              </a:ext>
            </a:extLst>
          </p:cNvPr>
          <p:cNvSpPr txBox="1"/>
          <p:nvPr/>
        </p:nvSpPr>
        <p:spPr>
          <a:xfrm>
            <a:off x="1640662" y="2432828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</a:t>
            </a:r>
            <a:r>
              <a:rPr lang="ko-KR" altLang="en-US" b="1" dirty="0"/>
              <a:t>정렬된 서열끼리 비교 </a:t>
            </a:r>
            <a:endParaRPr lang="en-US" b="1" dirty="0"/>
          </a:p>
        </p:txBody>
      </p:sp>
      <p:cxnSp>
        <p:nvCxnSpPr>
          <p:cNvPr id="42" name="Straight Connector 37">
            <a:extLst>
              <a:ext uri="{FF2B5EF4-FFF2-40B4-BE49-F238E27FC236}">
                <a16:creationId xmlns:a16="http://schemas.microsoft.com/office/drawing/2014/main" id="{D8850F85-3091-0547-AAA5-90FDCA82BBB2}"/>
              </a:ext>
            </a:extLst>
          </p:cNvPr>
          <p:cNvCxnSpPr/>
          <p:nvPr/>
        </p:nvCxnSpPr>
        <p:spPr>
          <a:xfrm>
            <a:off x="2252378" y="4158875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BCF743-101E-1646-AFA6-A6E4EBD7E9A8}"/>
              </a:ext>
            </a:extLst>
          </p:cNvPr>
          <p:cNvSpPr txBox="1"/>
          <p:nvPr/>
        </p:nvSpPr>
        <p:spPr>
          <a:xfrm>
            <a:off x="5091128" y="4025834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44" name="Straight Connector 50">
            <a:extLst>
              <a:ext uri="{FF2B5EF4-FFF2-40B4-BE49-F238E27FC236}">
                <a16:creationId xmlns:a16="http://schemas.microsoft.com/office/drawing/2014/main" id="{F9CB9BB3-AAD0-2C42-8E4C-BA1A80336100}"/>
              </a:ext>
            </a:extLst>
          </p:cNvPr>
          <p:cNvCxnSpPr/>
          <p:nvPr/>
        </p:nvCxnSpPr>
        <p:spPr>
          <a:xfrm flipV="1">
            <a:off x="5417860" y="4158875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9">
            <a:extLst>
              <a:ext uri="{FF2B5EF4-FFF2-40B4-BE49-F238E27FC236}">
                <a16:creationId xmlns:a16="http://schemas.microsoft.com/office/drawing/2014/main" id="{6FD4AA1C-3850-6B46-B76D-1AFF11F90D29}"/>
              </a:ext>
            </a:extLst>
          </p:cNvPr>
          <p:cNvCxnSpPr/>
          <p:nvPr/>
        </p:nvCxnSpPr>
        <p:spPr>
          <a:xfrm>
            <a:off x="5670401" y="3811209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1">
            <a:extLst>
              <a:ext uri="{FF2B5EF4-FFF2-40B4-BE49-F238E27FC236}">
                <a16:creationId xmlns:a16="http://schemas.microsoft.com/office/drawing/2014/main" id="{8DAA57F4-D6FE-7141-B10F-BAB213ED55CD}"/>
              </a:ext>
            </a:extLst>
          </p:cNvPr>
          <p:cNvCxnSpPr/>
          <p:nvPr/>
        </p:nvCxnSpPr>
        <p:spPr>
          <a:xfrm flipV="1">
            <a:off x="5835501" y="3799195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3">
            <a:extLst>
              <a:ext uri="{FF2B5EF4-FFF2-40B4-BE49-F238E27FC236}">
                <a16:creationId xmlns:a16="http://schemas.microsoft.com/office/drawing/2014/main" id="{B4B4E307-C075-CA41-843B-B8692EEE4287}"/>
              </a:ext>
            </a:extLst>
          </p:cNvPr>
          <p:cNvCxnSpPr/>
          <p:nvPr/>
        </p:nvCxnSpPr>
        <p:spPr>
          <a:xfrm>
            <a:off x="5628708" y="5189617"/>
            <a:ext cx="3136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>
            <a:extLst>
              <a:ext uri="{FF2B5EF4-FFF2-40B4-BE49-F238E27FC236}">
                <a16:creationId xmlns:a16="http://schemas.microsoft.com/office/drawing/2014/main" id="{0992C4A2-D60A-D541-8A45-5AACEBBF8BD7}"/>
              </a:ext>
            </a:extLst>
          </p:cNvPr>
          <p:cNvCxnSpPr>
            <a:cxnSpLocks/>
          </p:cNvCxnSpPr>
          <p:nvPr/>
        </p:nvCxnSpPr>
        <p:spPr>
          <a:xfrm flipV="1">
            <a:off x="5954763" y="5189617"/>
            <a:ext cx="5369" cy="5282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>
            <a:extLst>
              <a:ext uri="{FF2B5EF4-FFF2-40B4-BE49-F238E27FC236}">
                <a16:creationId xmlns:a16="http://schemas.microsoft.com/office/drawing/2014/main" id="{2EDC6E14-B3C1-AE44-AEF1-C53B764C9593}"/>
              </a:ext>
            </a:extLst>
          </p:cNvPr>
          <p:cNvCxnSpPr/>
          <p:nvPr/>
        </p:nvCxnSpPr>
        <p:spPr>
          <a:xfrm>
            <a:off x="5793521" y="5715670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107">
            <a:extLst>
              <a:ext uri="{FF2B5EF4-FFF2-40B4-BE49-F238E27FC236}">
                <a16:creationId xmlns:a16="http://schemas.microsoft.com/office/drawing/2014/main" id="{B4AAA920-5246-D54D-AAC1-8126C4F803DA}"/>
              </a:ext>
            </a:extLst>
          </p:cNvPr>
          <p:cNvGrpSpPr/>
          <p:nvPr/>
        </p:nvGrpSpPr>
        <p:grpSpPr>
          <a:xfrm>
            <a:off x="2212648" y="5334319"/>
            <a:ext cx="3413913" cy="603287"/>
            <a:chOff x="996845" y="6074449"/>
            <a:chExt cx="3413913" cy="603287"/>
          </a:xfrm>
        </p:grpSpPr>
        <p:cxnSp>
          <p:nvCxnSpPr>
            <p:cNvPr id="62" name="Straight Connector 110">
              <a:extLst>
                <a:ext uri="{FF2B5EF4-FFF2-40B4-BE49-F238E27FC236}">
                  <a16:creationId xmlns:a16="http://schemas.microsoft.com/office/drawing/2014/main" id="{85C55FD8-C528-574C-8997-41BC18B6803F}"/>
                </a:ext>
              </a:extLst>
            </p:cNvPr>
            <p:cNvCxnSpPr/>
            <p:nvPr/>
          </p:nvCxnSpPr>
          <p:spPr>
            <a:xfrm>
              <a:off x="1001925" y="6240550"/>
              <a:ext cx="232801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114">
              <a:extLst>
                <a:ext uri="{FF2B5EF4-FFF2-40B4-BE49-F238E27FC236}">
                  <a16:creationId xmlns:a16="http://schemas.microsoft.com/office/drawing/2014/main" id="{D1009772-01D7-D248-B6B4-1568A737D723}"/>
                </a:ext>
              </a:extLst>
            </p:cNvPr>
            <p:cNvCxnSpPr/>
            <p:nvPr/>
          </p:nvCxnSpPr>
          <p:spPr>
            <a:xfrm>
              <a:off x="996845" y="6457974"/>
              <a:ext cx="232047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0FDD33-ECC0-A340-BF2C-0DE16B9C5344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5DAD09-4C2B-C140-BECA-EB5D7AFF6016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66" name="Straight Connector 122">
              <a:extLst>
                <a:ext uri="{FF2B5EF4-FFF2-40B4-BE49-F238E27FC236}">
                  <a16:creationId xmlns:a16="http://schemas.microsoft.com/office/drawing/2014/main" id="{B74D0001-4BD5-7E4D-A2F1-34117DC8C78E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23">
              <a:extLst>
                <a:ext uri="{FF2B5EF4-FFF2-40B4-BE49-F238E27FC236}">
                  <a16:creationId xmlns:a16="http://schemas.microsoft.com/office/drawing/2014/main" id="{F84F5B72-A8FB-E243-887E-182CBD8CA696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28">
              <a:extLst>
                <a:ext uri="{FF2B5EF4-FFF2-40B4-BE49-F238E27FC236}">
                  <a16:creationId xmlns:a16="http://schemas.microsoft.com/office/drawing/2014/main" id="{05CDF958-BB2B-7C41-98F2-5862F61A6675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167">
            <a:extLst>
              <a:ext uri="{FF2B5EF4-FFF2-40B4-BE49-F238E27FC236}">
                <a16:creationId xmlns:a16="http://schemas.microsoft.com/office/drawing/2014/main" id="{AAF3A366-9D19-5D4A-8517-991B07D288BC}"/>
              </a:ext>
            </a:extLst>
          </p:cNvPr>
          <p:cNvCxnSpPr/>
          <p:nvPr/>
        </p:nvCxnSpPr>
        <p:spPr>
          <a:xfrm>
            <a:off x="2195023" y="5070765"/>
            <a:ext cx="2340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68">
            <a:extLst>
              <a:ext uri="{FF2B5EF4-FFF2-40B4-BE49-F238E27FC236}">
                <a16:creationId xmlns:a16="http://schemas.microsoft.com/office/drawing/2014/main" id="{DE00C4C0-0C3E-3942-A670-8E9E9ED2104F}"/>
              </a:ext>
            </a:extLst>
          </p:cNvPr>
          <p:cNvCxnSpPr/>
          <p:nvPr/>
        </p:nvCxnSpPr>
        <p:spPr>
          <a:xfrm>
            <a:off x="2202643" y="528818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225D8D-C42A-DD46-B659-F8B90F2F0205}"/>
              </a:ext>
            </a:extLst>
          </p:cNvPr>
          <p:cNvSpPr txBox="1"/>
          <p:nvPr/>
        </p:nvSpPr>
        <p:spPr>
          <a:xfrm>
            <a:off x="5027123" y="487160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44F4CD-80CE-434D-8F68-9726C09BD550}"/>
              </a:ext>
            </a:extLst>
          </p:cNvPr>
          <p:cNvSpPr txBox="1"/>
          <p:nvPr/>
        </p:nvSpPr>
        <p:spPr>
          <a:xfrm>
            <a:off x="5027123" y="510555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cxnSp>
        <p:nvCxnSpPr>
          <p:cNvPr id="56" name="Straight Connector 171">
            <a:extLst>
              <a:ext uri="{FF2B5EF4-FFF2-40B4-BE49-F238E27FC236}">
                <a16:creationId xmlns:a16="http://schemas.microsoft.com/office/drawing/2014/main" id="{7F2A8054-62C9-2447-987B-F73CCCB9146E}"/>
              </a:ext>
            </a:extLst>
          </p:cNvPr>
          <p:cNvCxnSpPr/>
          <p:nvPr/>
        </p:nvCxnSpPr>
        <p:spPr>
          <a:xfrm>
            <a:off x="5353855" y="5070479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72">
            <a:extLst>
              <a:ext uri="{FF2B5EF4-FFF2-40B4-BE49-F238E27FC236}">
                <a16:creationId xmlns:a16="http://schemas.microsoft.com/office/drawing/2014/main" id="{992F40D8-7265-5341-B913-A5380248FFDF}"/>
              </a:ext>
            </a:extLst>
          </p:cNvPr>
          <p:cNvCxnSpPr/>
          <p:nvPr/>
        </p:nvCxnSpPr>
        <p:spPr>
          <a:xfrm>
            <a:off x="5353855" y="5307517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73">
            <a:extLst>
              <a:ext uri="{FF2B5EF4-FFF2-40B4-BE49-F238E27FC236}">
                <a16:creationId xmlns:a16="http://schemas.microsoft.com/office/drawing/2014/main" id="{CD2471ED-6267-9F49-B7CE-C28991A7AC09}"/>
              </a:ext>
            </a:extLst>
          </p:cNvPr>
          <p:cNvCxnSpPr/>
          <p:nvPr/>
        </p:nvCxnSpPr>
        <p:spPr>
          <a:xfrm flipV="1">
            <a:off x="5606396" y="5058565"/>
            <a:ext cx="0" cy="2621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74">
            <a:extLst>
              <a:ext uri="{FF2B5EF4-FFF2-40B4-BE49-F238E27FC236}">
                <a16:creationId xmlns:a16="http://schemas.microsoft.com/office/drawing/2014/main" id="{A575540F-5978-6041-9A41-0A5FAF0EB53A}"/>
              </a:ext>
            </a:extLst>
          </p:cNvPr>
          <p:cNvCxnSpPr/>
          <p:nvPr/>
        </p:nvCxnSpPr>
        <p:spPr>
          <a:xfrm flipH="1">
            <a:off x="4595301" y="5070765"/>
            <a:ext cx="387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86">
            <a:extLst>
              <a:ext uri="{FF2B5EF4-FFF2-40B4-BE49-F238E27FC236}">
                <a16:creationId xmlns:a16="http://schemas.microsoft.com/office/drawing/2014/main" id="{29787166-4DB2-5F47-94D2-DC8CC3B9AD54}"/>
              </a:ext>
            </a:extLst>
          </p:cNvPr>
          <p:cNvCxnSpPr/>
          <p:nvPr/>
        </p:nvCxnSpPr>
        <p:spPr>
          <a:xfrm>
            <a:off x="4605306" y="5500420"/>
            <a:ext cx="4112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188">
            <a:extLst>
              <a:ext uri="{FF2B5EF4-FFF2-40B4-BE49-F238E27FC236}">
                <a16:creationId xmlns:a16="http://schemas.microsoft.com/office/drawing/2014/main" id="{1F8857B4-569F-5945-818D-CF03072932BF}"/>
              </a:ext>
            </a:extLst>
          </p:cNvPr>
          <p:cNvCxnSpPr/>
          <p:nvPr/>
        </p:nvCxnSpPr>
        <p:spPr>
          <a:xfrm>
            <a:off x="4605306" y="5717844"/>
            <a:ext cx="41123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37">
            <a:extLst>
              <a:ext uri="{FF2B5EF4-FFF2-40B4-BE49-F238E27FC236}">
                <a16:creationId xmlns:a16="http://schemas.microsoft.com/office/drawing/2014/main" id="{BB7AA606-165A-F140-B81C-F1424D5FE83F}"/>
              </a:ext>
            </a:extLst>
          </p:cNvPr>
          <p:cNvCxnSpPr/>
          <p:nvPr/>
        </p:nvCxnSpPr>
        <p:spPr>
          <a:xfrm>
            <a:off x="2205028" y="5950564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101E04-0B93-A040-8D5F-B4E3A4BEE493}"/>
              </a:ext>
            </a:extLst>
          </p:cNvPr>
          <p:cNvSpPr txBox="1"/>
          <p:nvPr/>
        </p:nvSpPr>
        <p:spPr>
          <a:xfrm>
            <a:off x="5043778" y="5817523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9B82C2AC-C7CC-BD4D-97C7-1E34DD99E41B}"/>
              </a:ext>
            </a:extLst>
          </p:cNvPr>
          <p:cNvCxnSpPr/>
          <p:nvPr/>
        </p:nvCxnSpPr>
        <p:spPr>
          <a:xfrm flipV="1">
            <a:off x="5370510" y="5950564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A9006033-F589-7240-9933-2E75D3D63BCA}"/>
              </a:ext>
            </a:extLst>
          </p:cNvPr>
          <p:cNvCxnSpPr/>
          <p:nvPr/>
        </p:nvCxnSpPr>
        <p:spPr>
          <a:xfrm>
            <a:off x="5623051" y="5602898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6CC82511-A608-A747-9230-5A8E4054BB28}"/>
              </a:ext>
            </a:extLst>
          </p:cNvPr>
          <p:cNvCxnSpPr/>
          <p:nvPr/>
        </p:nvCxnSpPr>
        <p:spPr>
          <a:xfrm flipV="1">
            <a:off x="5788151" y="5590884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C2F193-4C07-7D4A-B6FF-B763051C8780}"/>
              </a:ext>
            </a:extLst>
          </p:cNvPr>
          <p:cNvSpPr txBox="1"/>
          <p:nvPr/>
        </p:nvSpPr>
        <p:spPr>
          <a:xfrm>
            <a:off x="1682156" y="45239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5.</a:t>
            </a:r>
            <a:r>
              <a:rPr lang="ko-KR" altLang="en-US" b="1" dirty="0"/>
              <a:t>정렬된 </a:t>
            </a:r>
            <a:r>
              <a:rPr lang="ko-KR" altLang="en-US" b="1" dirty="0" err="1"/>
              <a:t>서열끼리</a:t>
            </a:r>
            <a:r>
              <a:rPr lang="ko-KR" altLang="en-US" b="1" dirty="0"/>
              <a:t> 비교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9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5" descr="Screenshot 2014-09-22 16.46.29.png">
            <a:extLst>
              <a:ext uri="{FF2B5EF4-FFF2-40B4-BE49-F238E27FC236}">
                <a16:creationId xmlns:a16="http://schemas.microsoft.com/office/drawing/2014/main" id="{C9C07BB1-BD58-D748-984E-07B754EC7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3" y="1275935"/>
            <a:ext cx="6914944" cy="357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966A-C6C5-0C43-B5BE-8DF001C2F0B7}"/>
              </a:ext>
            </a:extLst>
          </p:cNvPr>
          <p:cNvSpPr txBox="1"/>
          <p:nvPr/>
        </p:nvSpPr>
        <p:spPr>
          <a:xfrm>
            <a:off x="1912726" y="7297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/Tools/</a:t>
            </a:r>
            <a:r>
              <a:rPr lang="en-US" dirty="0" err="1"/>
              <a:t>msa</a:t>
            </a:r>
            <a:r>
              <a:rPr lang="en-US" dirty="0"/>
              <a:t>/clustalw2/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34D1-F7C6-2545-8BB3-ED9D74F35DD6}"/>
              </a:ext>
            </a:extLst>
          </p:cNvPr>
          <p:cNvSpPr txBox="1"/>
          <p:nvPr/>
        </p:nvSpPr>
        <p:spPr>
          <a:xfrm>
            <a:off x="914753" y="506823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이의 장단점을 개선한 많은 알고리즘이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MUSCLE, PROBCONS, T-COFFEE, PROMALS…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DA60-A862-A84C-889D-12DAF0DDD3F8}"/>
              </a:ext>
            </a:extLst>
          </p:cNvPr>
          <p:cNvSpPr txBox="1"/>
          <p:nvPr/>
        </p:nvSpPr>
        <p:spPr>
          <a:xfrm>
            <a:off x="1728216" y="6209257"/>
            <a:ext cx="68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일반적으로는 최신의 알고리즘이 좀 더 정확한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160596" y="1473797"/>
            <a:ext cx="4045644" cy="26678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828338" y="4197853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572000" y="4442745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제일 최선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882475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CC970-F1A0-DA4D-8CBC-828F819A05B1}"/>
              </a:ext>
            </a:extLst>
          </p:cNvPr>
          <p:cNvSpPr txBox="1"/>
          <p:nvPr/>
        </p:nvSpPr>
        <p:spPr>
          <a:xfrm>
            <a:off x="457200" y="2787867"/>
            <a:ext cx="45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457200" y="2567504"/>
            <a:ext cx="32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 Coronavirus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(2003)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457200" y="3121502"/>
            <a:ext cx="5508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curl –O “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/P59594.fasta”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34551" y="5975525"/>
            <a:ext cx="48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Bovine coronavirus (strain F15) (BCoV) (BCV)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82987" y="3681899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46180" y="404273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30017" y="4379053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3348" y="468184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284491" y="5011083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07772" y="530888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293015" y="562532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682458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BE0F9-7A2C-494B-A1D0-CE5D535CE605}"/>
              </a:ext>
            </a:extLst>
          </p:cNvPr>
          <p:cNvSpPr txBox="1"/>
          <p:nvPr/>
        </p:nvSpPr>
        <p:spPr>
          <a:xfrm>
            <a:off x="2417608" y="6506593"/>
            <a:ext cx="454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SARS-CoV-2 </a:t>
            </a:r>
            <a:r>
              <a:rPr kumimoji="1" lang="ko-KR" altLang="en-US" b="1" dirty="0"/>
              <a:t>의 서열은 아직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 없다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34551" y="3666057"/>
            <a:ext cx="650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2"/>
              </a:rPr>
              <a:t>Murine coronavirus (strain A59) (MHV-A59) (Murine hepatitis virus)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34551" y="403538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13"/>
              </a:rPr>
              <a:t>Middle East respiratory syndrome-related coronavirus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34551" y="4359581"/>
            <a:ext cx="540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4"/>
              </a:rPr>
              <a:t>Avian infectious bronchitis virus (strain Beaudette) (IBV)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34551" y="4684437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5"/>
              </a:rPr>
              <a:t>Human coronavirus OC43 (HCoV-OC43)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34551" y="4990876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6"/>
              </a:rPr>
              <a:t>Human coronavirus HKU1 (isolate N5) (HCoV-HKU1)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22474" y="5316396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7"/>
              </a:rPr>
              <a:t>Bat coronavirus Rp3/2004 (BtCoV/Rp3/2004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22474" y="5657139"/>
            <a:ext cx="57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8"/>
              </a:rPr>
              <a:t>Bat coronavirus HKU3 (BtCoV) (SARS-like coronavirus HKU3)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267696" y="5927977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01" y="52807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우분투 리눅스에서는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7 23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971413"/>
            <a:ext cx="7516536" cy="3622427"/>
          </a:xfrm>
          <a:prstGeom prst="rect">
            <a:avLst/>
          </a:prstGeom>
        </p:spPr>
      </p:pic>
      <p:pic>
        <p:nvPicPr>
          <p:cNvPr id="6" name="Picture 5" descr="Screenshot 2015-09-07 23.4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3225800"/>
            <a:ext cx="5765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SARS-Cov-2 (Covid-19)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4A499B9-5748-8941-B627-1AD558AE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" y="1959203"/>
            <a:ext cx="4927002" cy="29395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0FC35F-41C7-6440-92A6-E7EE09EFE942}"/>
              </a:ext>
            </a:extLst>
          </p:cNvPr>
          <p:cNvSpPr/>
          <p:nvPr/>
        </p:nvSpPr>
        <p:spPr>
          <a:xfrm>
            <a:off x="225910" y="1312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https://www.ncbi.nlm.nih.gov/protein/YP_009724390.1?report=fasta&amp;log$=seqview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6BBC2-26E8-D54C-AC2B-6CF3EDD9F933}"/>
              </a:ext>
            </a:extLst>
          </p:cNvPr>
          <p:cNvSpPr txBox="1"/>
          <p:nvPr/>
        </p:nvSpPr>
        <p:spPr>
          <a:xfrm>
            <a:off x="225910" y="4577217"/>
            <a:ext cx="817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서열만 </a:t>
            </a:r>
            <a:r>
              <a:rPr kumimoji="1" lang="ko-KR" altLang="en-US" dirty="0" err="1"/>
              <a:t>복붙하여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메모장 등에 옮긴 후 </a:t>
            </a:r>
            <a:r>
              <a:rPr kumimoji="1" lang="en-US" altLang="ko-KR" dirty="0"/>
              <a:t>SARS-Cov-2.fasta</a:t>
            </a:r>
            <a:r>
              <a:rPr kumimoji="1" lang="ko-KR" altLang="en-US" dirty="0"/>
              <a:t>로 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469753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Multifasta</a:t>
            </a:r>
            <a:r>
              <a:rPr lang="en-US" dirty="0"/>
              <a:t> file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065867"/>
            <a:ext cx="687880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&gt;sp|Q9JHJ0|TMOD3_MOUSE Tropomodulin-3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GN=Tmod3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MALPFRKDLGDYKDLDEDELLGKLSESELKQLETVLDDLDPENALLPAGFRQKNQTSKSA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TGPFDRERLLSYLEKQALEHKDRDDYVPYTGEKKGKIFIPKQKPAQTLTEETISLDPELE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EALTSASDTELCDLAAILGMHNLIADTPFCDVLGSSNGVNQERFPNVVKGEKILPVFDEP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PNPTNVEESLKRIRENDARLVEVNLNNIKNIPIPTLKDFAKTLEANTHVKHFSLAATRSN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DPVAVAFADMLKVNKTLKSLNMESNFITGAGVLALIDALRDNETLMELKIDNQRQQLGTS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VELEMAKMLEENTNILKFGYQFTQQGPRTRAANAITKNNDLVRKRRIEGDHQ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&gt;sp|Q9JKK7|TMOD2_MOUSE Tropomodulin-2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GN=Tmod2 PE=1 SV=2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MALPFQKGLEKYKNIDEDELLGKLSEEELKQLENVLDDLDPESATLPAGFRQKDQTQKAA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TGPFDREHLLMYLEKEALEQKDREDFVPFTGEKKGRVFIPKEKPVETRKEEKVTLDPELE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EALASASDTELYDLAAVLGVHNLLNNPKFDEETTNGEGRKGPVRNVVKGEKAKPVFEEPP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NPTNVEASLQQMKANDPSLQEVNLNNIKNIPIPTLKEFAKSLETNTHVKKFSLAATRSND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PVALAFAEMLKVNKTLKSLNVESNFITGTGILALVEALRENDTLTEIKIDNQRQQLGTAV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EMEIAQMLEENSRILKFGYQFTKQGPRTRVAAAITKNNDLVRKKRVEGDRR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&gt;sp|Q9JLH8|TMOD4_MOUSE Tropomodulin-4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GN=Tmod4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MSSYQKELEKYRDIDEDEILRTLSPEELEQLDCELQEMDPENMLLPAGLRQRDQTKKSPT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GPLDRDALLQYLEQQALEVKERDDLVPYTGEKKGKPFIQPKREIPAQEQITLEPELEEAL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SHATDAEMCDIAAILGMYTLMSNKQYYDAICSGEICNTEGISSVVQPDKYKPVPDEPPNP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TNIEEMLKRVRSNDKELEEVNLNNIQDIPIPVLSDLCEAMKTNTYVRSFSLVATKSGDPI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ANAVADMLRENRSLQSLNIESNFISSTGLMAVLKAVRENATLTELRVDNQRQWPGDAVEM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EMATVLEQCPSIVRFGYHFTQQGPRARAAHAMTRNNELRRQQKKR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6006" y="201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6006" y="2605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D6006-6464-9249-BFEB-05565CCC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 r="5000"/>
          <a:stretch/>
        </p:blipFill>
        <p:spPr>
          <a:xfrm>
            <a:off x="150607" y="1314217"/>
            <a:ext cx="7379746" cy="112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614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corona.fa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pic>
        <p:nvPicPr>
          <p:cNvPr id="12" name="그림 11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A9565677-6C32-284A-9710-5606A7A5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1170"/>
            <a:ext cx="7304442" cy="3986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466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One of Multiple Sequence Alignment Programs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6ADB-617E-E44B-9031-4B65B0458B58}"/>
              </a:ext>
            </a:extLst>
          </p:cNvPr>
          <p:cNvSpPr txBox="1"/>
          <p:nvPr/>
        </p:nvSpPr>
        <p:spPr>
          <a:xfrm>
            <a:off x="344244" y="6229728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웹에서도 실행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여기서는 자신의 컴퓨터에 설치하여 사용하는 방법을 다룰 것 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600C3-C503-A24A-AE64-730AA9946A9F}"/>
              </a:ext>
            </a:extLst>
          </p:cNvPr>
          <p:cNvSpPr txBox="1"/>
          <p:nvPr/>
        </p:nvSpPr>
        <p:spPr>
          <a:xfrm>
            <a:off x="356358" y="1506953"/>
            <a:ext cx="421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www.clustal.org</a:t>
            </a:r>
            <a:r>
              <a:rPr kumimoji="1" lang="en" altLang="ko-Kore-KR" dirty="0"/>
              <a:t>/omega/#Download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9ADEAA4-1601-A34C-9C69-CB64A910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4178"/>
            <a:ext cx="7175500" cy="335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CF1DB-94FC-644F-8100-8D24395BA90E}"/>
              </a:ext>
            </a:extLst>
          </p:cNvPr>
          <p:cNvSpPr txBox="1"/>
          <p:nvPr/>
        </p:nvSpPr>
        <p:spPr>
          <a:xfrm>
            <a:off x="610310" y="5654598"/>
            <a:ext cx="413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1D570-1049-644A-9AB0-C0BC2242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510"/>
            <a:ext cx="9144000" cy="3014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864E1-9A24-DC45-BA7F-D5347B7A648E}"/>
              </a:ext>
            </a:extLst>
          </p:cNvPr>
          <p:cNvSpPr txBox="1"/>
          <p:nvPr/>
        </p:nvSpPr>
        <p:spPr>
          <a:xfrm>
            <a:off x="3864114" y="3429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다운로드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CD960-DB7D-6A48-B77E-543EFD7E3F64}"/>
              </a:ext>
            </a:extLst>
          </p:cNvPr>
          <p:cNvSpPr txBox="1"/>
          <p:nvPr/>
        </p:nvSpPr>
        <p:spPr>
          <a:xfrm>
            <a:off x="152400" y="4199234"/>
            <a:ext cx="7581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유닉스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사용자는 파일을 다운로드 받고 파일 이름을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바꾼다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mv clustal-omega-1.2.3-macosx </a:t>
            </a:r>
            <a:r>
              <a:rPr kumimoji="1" lang="en-US" altLang="ko-Kore-KR" dirty="0" err="1"/>
              <a:t>clustalo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r>
              <a:rPr kumimoji="1" lang="ko-KR" altLang="en-US" b="1" dirty="0"/>
              <a:t>그 이후에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분석할 서열 파일이 있는 디렉토리로 옮긴다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03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1C1E2F-5835-E942-924B-88F9519A5B81}"/>
              </a:ext>
            </a:extLst>
          </p:cNvPr>
          <p:cNvSpPr txBox="1"/>
          <p:nvPr/>
        </p:nvSpPr>
        <p:spPr>
          <a:xfrm>
            <a:off x="190500" y="338434"/>
            <a:ext cx="3573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윈도우 사용자 </a:t>
            </a:r>
            <a:r>
              <a:rPr kumimoji="1" lang="en-US" altLang="ko-KR" b="1" dirty="0"/>
              <a:t>(Git for bash) </a:t>
            </a:r>
            <a:r>
              <a:rPr kumimoji="1" lang="ko-KR" altLang="en-US" b="1" dirty="0"/>
              <a:t>라면</a:t>
            </a:r>
            <a:r>
              <a:rPr kumimoji="1" lang="en-US" altLang="ko-KR" b="1" dirty="0"/>
              <a:t>..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Zip </a:t>
            </a:r>
            <a:r>
              <a:rPr kumimoji="1" lang="ko-KR" altLang="en-US" b="1" dirty="0"/>
              <a:t>형식의 압축파일을 풀고</a:t>
            </a:r>
            <a:r>
              <a:rPr kumimoji="1" lang="en-US" altLang="ko-KR" b="1" dirty="0"/>
              <a:t>…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289FA7-1EB9-E340-943D-E509D276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25600"/>
            <a:ext cx="26543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327F6-621D-5C47-B075-20C6C33B0863}"/>
              </a:ext>
            </a:extLst>
          </p:cNvPr>
          <p:cNvSpPr txBox="1"/>
          <p:nvPr/>
        </p:nvSpPr>
        <p:spPr>
          <a:xfrm>
            <a:off x="190500" y="4610100"/>
            <a:ext cx="788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clustalo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분석할 서열 파일이 있는 디렉토리에 옮긴다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2838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프로그램의 실행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디렉토리로 이동한 후</a:t>
            </a:r>
            <a:r>
              <a:rPr kumimoji="1" lang="en-US" altLang="ko-KR" b="1" dirty="0"/>
              <a:t>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F4F56-02D8-4940-AC91-BFAD88583C3E}"/>
              </a:ext>
            </a:extLst>
          </p:cNvPr>
          <p:cNvSpPr txBox="1"/>
          <p:nvPr/>
        </p:nvSpPr>
        <p:spPr>
          <a:xfrm>
            <a:off x="457200" y="1422400"/>
            <a:ext cx="294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–help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7B41AEE-F3C4-E348-8886-96AA8336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791732"/>
            <a:ext cx="6388100" cy="4538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6E53F-CC6D-B541-8E09-5CE06E73B268}"/>
              </a:ext>
            </a:extLst>
          </p:cNvPr>
          <p:cNvSpPr txBox="1"/>
          <p:nvPr/>
        </p:nvSpPr>
        <p:spPr>
          <a:xfrm>
            <a:off x="1885950" y="6715125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이런 메시지가 나오면 설치 완료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782169" y="1101298"/>
            <a:ext cx="667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./</a:t>
            </a:r>
            <a:r>
              <a:rPr kumimoji="1" lang="en-US" altLang="ko-KR" dirty="0" err="1"/>
              <a:t>clustalo</a:t>
            </a:r>
            <a:r>
              <a:rPr kumimoji="1" lang="en-US" altLang="ko-Kore-KR" dirty="0"/>
              <a:t> –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&lt;MSA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서열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-o &lt;MSA </a:t>
            </a:r>
            <a:r>
              <a:rPr kumimoji="1" lang="ko-KR" altLang="en-US" dirty="0"/>
              <a:t>결과를 저장할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옵션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0012B-ED57-E14B-B806-47CAA893A943}"/>
              </a:ext>
            </a:extLst>
          </p:cNvPr>
          <p:cNvSpPr txBox="1"/>
          <p:nvPr/>
        </p:nvSpPr>
        <p:spPr>
          <a:xfrm>
            <a:off x="678305" y="2071688"/>
            <a:ext cx="389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./</a:t>
            </a:r>
            <a:r>
              <a:rPr lang="en" altLang="ko-Kore-KR" dirty="0" err="1"/>
              <a:t>clustalo</a:t>
            </a:r>
            <a:r>
              <a:rPr lang="en" altLang="ko-Kore-KR" dirty="0"/>
              <a:t> -</a:t>
            </a:r>
            <a:r>
              <a:rPr lang="en" altLang="ko-Kore-KR" dirty="0" err="1"/>
              <a:t>i</a:t>
            </a:r>
            <a:r>
              <a:rPr lang="en" altLang="ko-Kore-KR" dirty="0"/>
              <a:t> </a:t>
            </a:r>
            <a:r>
              <a:rPr lang="en" altLang="ko-Kore-KR" dirty="0" err="1"/>
              <a:t>corona.fa</a:t>
            </a:r>
            <a:r>
              <a:rPr lang="en" altLang="ko-Kore-KR" dirty="0"/>
              <a:t> -o </a:t>
            </a:r>
            <a:r>
              <a:rPr lang="en" altLang="ko-Kore-KR" dirty="0" err="1"/>
              <a:t>corona_align.fa</a:t>
            </a:r>
            <a:endParaRPr lang="en" altLang="ko-Kore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16D03-5048-DD43-8BDC-2B5991C25C9F}"/>
              </a:ext>
            </a:extLst>
          </p:cNvPr>
          <p:cNvSpPr txBox="1"/>
          <p:nvPr/>
        </p:nvSpPr>
        <p:spPr>
          <a:xfrm>
            <a:off x="771525" y="1743075"/>
            <a:ext cx="667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이전에 코로나바이러스 서열 파일을 </a:t>
            </a:r>
            <a:r>
              <a:rPr kumimoji="1" lang="en-US" altLang="ko-KR" b="1" dirty="0" err="1"/>
              <a:t>corona.fa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저장하였다면</a:t>
            </a:r>
            <a:r>
              <a:rPr kumimoji="1" lang="en-US" altLang="ko-KR" b="1" dirty="0"/>
              <a:t>….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C3FF0-E294-4744-B8E8-7210DAB34EF8}"/>
              </a:ext>
            </a:extLst>
          </p:cNvPr>
          <p:cNvSpPr txBox="1"/>
          <p:nvPr/>
        </p:nvSpPr>
        <p:spPr>
          <a:xfrm>
            <a:off x="782169" y="2713092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F1352-AE9C-D044-B06C-B64FB9F1D5DC}"/>
              </a:ext>
            </a:extLst>
          </p:cNvPr>
          <p:cNvSpPr txBox="1"/>
          <p:nvPr/>
        </p:nvSpPr>
        <p:spPr>
          <a:xfrm>
            <a:off x="3458583" y="2713092"/>
            <a:ext cx="455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corona</a:t>
            </a:r>
            <a:r>
              <a:rPr kumimoji="1" lang="en-US" altLang="ko-KR" dirty="0" err="1"/>
              <a:t>_</a:t>
            </a:r>
            <a:r>
              <a:rPr kumimoji="1" lang="en-US" altLang="ko-Kore-KR" dirty="0" err="1"/>
              <a:t>align.fa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corona_align.fa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신문, 스크린샷이(가) 표시된 사진&#10;&#10;자동 생성된 설명">
            <a:extLst>
              <a:ext uri="{FF2B5EF4-FFF2-40B4-BE49-F238E27FC236}">
                <a16:creationId xmlns:a16="http://schemas.microsoft.com/office/drawing/2014/main" id="{6F29E42F-D3DD-9F49-AD58-82F65CC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46" y="442107"/>
            <a:ext cx="5604734" cy="3608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FDF64-E0EE-D24B-88F6-8397D72F0FFA}"/>
              </a:ext>
            </a:extLst>
          </p:cNvPr>
          <p:cNvSpPr txBox="1"/>
          <p:nvPr/>
        </p:nvSpPr>
        <p:spPr>
          <a:xfrm>
            <a:off x="1423242" y="4152452"/>
            <a:ext cx="474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얼라인된</a:t>
            </a:r>
            <a:r>
              <a:rPr kumimoji="1" lang="ko-KR" altLang="en-US" dirty="0"/>
              <a:t> 시퀀스에 갭 </a:t>
            </a:r>
            <a:r>
              <a:rPr kumimoji="1" lang="en-US" altLang="ko-KR" dirty="0"/>
              <a:t>(-)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눈으로 보기는 잘 알아보기 힘들다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317916" y="5677605"/>
            <a:ext cx="555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Clustal</a:t>
            </a:r>
            <a:r>
              <a:rPr kumimoji="1" lang="en-US" altLang="ko-Kore-KR" dirty="0"/>
              <a:t> Format </a:t>
            </a:r>
            <a:r>
              <a:rPr kumimoji="1" lang="ko-KR" altLang="en-US" dirty="0"/>
              <a:t>이라는 형식으로 결과 파일을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FCBC4-4DB2-3C42-A013-B5702E94395B}"/>
              </a:ext>
            </a:extLst>
          </p:cNvPr>
          <p:cNvSpPr/>
          <p:nvPr/>
        </p:nvSpPr>
        <p:spPr>
          <a:xfrm>
            <a:off x="628649" y="5301734"/>
            <a:ext cx="8329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./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r>
              <a:rPr lang="en" altLang="ko-Kore-KR" dirty="0">
                <a:latin typeface="Courier" pitchFamily="2" charset="0"/>
              </a:rPr>
              <a:t> -</a:t>
            </a:r>
            <a:r>
              <a:rPr lang="en" altLang="ko-Kore-KR" dirty="0" err="1">
                <a:latin typeface="Courier" pitchFamily="2" charset="0"/>
              </a:rPr>
              <a:t>i</a:t>
            </a:r>
            <a:r>
              <a:rPr lang="en" altLang="ko-Kore-KR" dirty="0">
                <a:latin typeface="Courier" pitchFamily="2" charset="0"/>
              </a:rPr>
              <a:t> </a:t>
            </a:r>
            <a:r>
              <a:rPr lang="en" altLang="ko-Kore-KR" dirty="0" err="1">
                <a:latin typeface="Courier" pitchFamily="2" charset="0"/>
              </a:rPr>
              <a:t>corona.fa</a:t>
            </a:r>
            <a:r>
              <a:rPr lang="en" altLang="ko-Kore-KR" dirty="0">
                <a:latin typeface="Courier" pitchFamily="2" charset="0"/>
              </a:rPr>
              <a:t> -o </a:t>
            </a:r>
            <a:r>
              <a:rPr lang="en" altLang="ko-Kore-KR" dirty="0" err="1">
                <a:latin typeface="Courier" pitchFamily="2" charset="0"/>
              </a:rPr>
              <a:t>corona_align.aln</a:t>
            </a:r>
            <a:r>
              <a:rPr lang="en" altLang="ko-Kore-KR" dirty="0">
                <a:latin typeface="Courier" pitchFamily="2" charset="0"/>
              </a:rPr>
              <a:t> --</a:t>
            </a:r>
            <a:r>
              <a:rPr lang="en" altLang="ko-Kore-KR" dirty="0" err="1">
                <a:latin typeface="Courier" pitchFamily="2" charset="0"/>
              </a:rPr>
              <a:t>outfmt</a:t>
            </a:r>
            <a:r>
              <a:rPr lang="en" altLang="ko-Kore-KR" dirty="0">
                <a:latin typeface="Courier" pitchFamily="2" charset="0"/>
              </a:rPr>
              <a:t> </a:t>
            </a:r>
            <a:r>
              <a:rPr lang="en" altLang="ko-Kore-KR" dirty="0" err="1">
                <a:latin typeface="Courier" pitchFamily="2" charset="0"/>
              </a:rPr>
              <a:t>clu</a:t>
            </a:r>
            <a:endParaRPr lang="en" altLang="ko-Kore-KR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1EDEEA-F425-A04D-A4BB-1AD77691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59" y="290457"/>
            <a:ext cx="5909646" cy="5072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210B6-7F27-224C-A2C5-102E56908401}"/>
              </a:ext>
            </a:extLst>
          </p:cNvPr>
          <p:cNvSpPr txBox="1"/>
          <p:nvPr/>
        </p:nvSpPr>
        <p:spPr>
          <a:xfrm>
            <a:off x="304800" y="359539"/>
            <a:ext cx="9007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윈도우에서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리눅스를 설치하지는 않았지만 </a:t>
            </a:r>
            <a:endParaRPr lang="en-US" altLang="ko-KR" sz="3600" b="1" dirty="0">
              <a:latin typeface="Arial"/>
              <a:cs typeface="Arial"/>
            </a:endParaRPr>
          </a:p>
          <a:p>
            <a:r>
              <a:rPr lang="ko-KR" altLang="en-US" sz="2800" b="1" dirty="0">
                <a:latin typeface="Arial"/>
                <a:cs typeface="Arial"/>
              </a:rPr>
              <a:t>가볍게 커맨드라인의 사용법만 알고 싶은 사람이라면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76A8C-7D94-3E40-85B8-785952DABD59}"/>
              </a:ext>
            </a:extLst>
          </p:cNvPr>
          <p:cNvSpPr txBox="1"/>
          <p:nvPr/>
        </p:nvSpPr>
        <p:spPr>
          <a:xfrm>
            <a:off x="304800" y="17907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Git for 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후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5832E-1431-0C44-AECD-915EB39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319"/>
            <a:ext cx="3187700" cy="1700566"/>
          </a:xfrm>
          <a:prstGeom prst="rect">
            <a:avLst/>
          </a:prstGeom>
        </p:spPr>
      </p:pic>
      <p:pic>
        <p:nvPicPr>
          <p:cNvPr id="9" name="그림 8" descr="앉아있는, 주차장, 모니터, 화면이(가) 표시된 사진&#10;&#10;자동 생성된 설명">
            <a:extLst>
              <a:ext uri="{FF2B5EF4-FFF2-40B4-BE49-F238E27FC236}">
                <a16:creationId xmlns:a16="http://schemas.microsoft.com/office/drawing/2014/main" id="{C5B61DB6-0A02-774E-80CB-2DD11246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7" y="2192019"/>
            <a:ext cx="3040004" cy="1692865"/>
          </a:xfrm>
          <a:prstGeom prst="rect">
            <a:avLst/>
          </a:prstGeom>
        </p:spPr>
      </p:pic>
      <p:pic>
        <p:nvPicPr>
          <p:cNvPr id="11" name="그림 10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1B642E2-74CC-5D4A-AE2A-2132C99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" y="3998488"/>
            <a:ext cx="4317509" cy="2542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4F2CBF-CF66-5243-9889-251860E03B12}"/>
              </a:ext>
            </a:extLst>
          </p:cNvPr>
          <p:cNvSpPr txBox="1"/>
          <p:nvPr/>
        </p:nvSpPr>
        <p:spPr>
          <a:xfrm>
            <a:off x="4725783" y="4065805"/>
            <a:ext cx="41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이것은 리눅스가 아닌 윈도우</a:t>
            </a:r>
            <a:endParaRPr kumimoji="1" lang="en-US" altLang="ko-KR" b="1" dirty="0"/>
          </a:p>
          <a:p>
            <a:r>
              <a:rPr kumimoji="1" lang="ko-KR" altLang="en-US" b="1" dirty="0"/>
              <a:t>그렇지만 여기서 설명하는 대부분의 명령어를 리눅스처럼 사용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13-7613-A044-8B86-D2B3F1AD9C9B}"/>
              </a:ext>
            </a:extLst>
          </p:cNvPr>
          <p:cNvSpPr txBox="1"/>
          <p:nvPr/>
        </p:nvSpPr>
        <p:spPr>
          <a:xfrm>
            <a:off x="3157397" y="179070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gitforwindows.org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7157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33487" y="957724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3B92B6-0825-DF4A-B3D0-4978D582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1327056"/>
            <a:ext cx="7896113" cy="368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017044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1515605" y="5386376"/>
            <a:ext cx="651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자신이 사용하는 </a:t>
            </a:r>
            <a:r>
              <a:rPr kumimoji="1" lang="ko-KR" altLang="en-US" b="1" dirty="0" err="1"/>
              <a:t>운영체제용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Jalview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204490-09C1-8A4E-9CF2-A4A93F29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835" cy="44571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A73DBB-C21D-1F46-BE4C-CDA0DFE9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" y="4583504"/>
            <a:ext cx="51562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5490559" y="47333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</a:t>
            </a:r>
            <a:r>
              <a:rPr kumimoji="1" lang="ko-KR" altLang="en-US" dirty="0"/>
              <a:t>출력 결과물을 열어보자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253E48-7046-6248-8CCC-6A85748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" y="183299"/>
            <a:ext cx="9144000" cy="526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3141233" y="5448328"/>
            <a:ext cx="3596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E6F362-2184-3041-B28E-0BD4CE8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" y="430561"/>
            <a:ext cx="9144000" cy="539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3593054" y="6058107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서열이 무엇인지 잘 안보이므로 이 내용을 편집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C3A443-8492-3B4F-9CF6-C6532E1A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" y="170629"/>
            <a:ext cx="6337300" cy="22352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129092" y="2561437"/>
            <a:ext cx="667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왼쪽의</a:t>
            </a:r>
            <a:r>
              <a:rPr kumimoji="1" lang="ko-KR" altLang="en-US" dirty="0"/>
              <a:t> 서열을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‘Edit Name/Description’ </a:t>
            </a:r>
            <a:r>
              <a:rPr kumimoji="1" lang="ko-KR" altLang="en-US" dirty="0"/>
              <a:t>을 선택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98CB-A164-CF44-B1B2-E0A256B27885}"/>
              </a:ext>
            </a:extLst>
          </p:cNvPr>
          <p:cNvSpPr txBox="1"/>
          <p:nvPr/>
        </p:nvSpPr>
        <p:spPr>
          <a:xfrm>
            <a:off x="2310783" y="6271708"/>
            <a:ext cx="683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바이러스의 유사성을 </a:t>
            </a:r>
            <a:r>
              <a:rPr kumimoji="1" lang="en-US" altLang="ko-KR" dirty="0"/>
              <a:t>Phylogenetic Tree</a:t>
            </a:r>
            <a:r>
              <a:rPr kumimoji="1" lang="ko-KR" altLang="en-US" dirty="0"/>
              <a:t>로 표시하고 싶다면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" y="1515334"/>
            <a:ext cx="3314700" cy="29464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50" y="1515334"/>
            <a:ext cx="4178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F243F8-C0E2-5A4D-93E5-2A018190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228" r="1233" b="1735"/>
          <a:stretch/>
        </p:blipFill>
        <p:spPr>
          <a:xfrm>
            <a:off x="935915" y="415539"/>
            <a:ext cx="5948979" cy="49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5972572" y="1336615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577802" y="262263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464448" y="363477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386914" y="473613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908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7232A-5726-4145-8DDC-F5DF304144E3}"/>
              </a:ext>
            </a:extLst>
          </p:cNvPr>
          <p:cNvSpPr txBox="1"/>
          <p:nvPr/>
        </p:nvSpPr>
        <p:spPr>
          <a:xfrm>
            <a:off x="288708" y="5777790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다음으로는 박쥐 유래의 코로나바이러스와 유사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8C1A1-83F3-2A4A-BFCD-DB605DF6F09D}"/>
              </a:ext>
            </a:extLst>
          </p:cNvPr>
          <p:cNvSpPr txBox="1"/>
          <p:nvPr/>
        </p:nvSpPr>
        <p:spPr>
          <a:xfrm>
            <a:off x="2211418" y="283339"/>
            <a:ext cx="47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'Anaconda’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설치했다면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74036FC5-D505-2848-A8DD-7B49A79D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" y="1321316"/>
            <a:ext cx="326390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22EF6-354D-304A-BB92-BC505F7EFB6B}"/>
              </a:ext>
            </a:extLst>
          </p:cNvPr>
          <p:cNvSpPr txBox="1"/>
          <p:nvPr/>
        </p:nvSpPr>
        <p:spPr>
          <a:xfrm>
            <a:off x="3924302" y="113665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Anaconda Prompt</a:t>
            </a:r>
            <a:endParaRPr kumimoji="1" lang="ko-Kore-KR" altLang="en-US" b="1" dirty="0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D9D1A68-DD0F-BB4B-9C2E-1B888FF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05982"/>
            <a:ext cx="5105400" cy="2723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F50F-231B-674C-9130-8FC7106FD9D3}"/>
              </a:ext>
            </a:extLst>
          </p:cNvPr>
          <p:cNvSpPr txBox="1"/>
          <p:nvPr/>
        </p:nvSpPr>
        <p:spPr>
          <a:xfrm>
            <a:off x="4038600" y="4229261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이것은 윈도우의 명령어 모드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유닉스가 아니지만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bash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</a:t>
            </a:r>
            <a:endParaRPr kumimoji="1" lang="en-US" altLang="ko-KR" dirty="0"/>
          </a:p>
          <a:p>
            <a:r>
              <a:rPr kumimoji="1" lang="ko-KR" altLang="en-US" dirty="0"/>
              <a:t>많은 유닉스 명령어를 사용할 수 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 descr="그리기, 음식, 플레이어이(가) 표시된 사진&#10;&#10;자동 생성된 설명">
            <a:extLst>
              <a:ext uri="{FF2B5EF4-FFF2-40B4-BE49-F238E27FC236}">
                <a16:creationId xmlns:a16="http://schemas.microsoft.com/office/drawing/2014/main" id="{1F617279-9FEF-CA48-AD2E-25842B5B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34" y="5152591"/>
            <a:ext cx="48895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4C5865-1B4A-9B46-A0B3-44F8736023FC}"/>
              </a:ext>
            </a:extLst>
          </p:cNvPr>
          <p:cNvSpPr txBox="1"/>
          <p:nvPr/>
        </p:nvSpPr>
        <p:spPr>
          <a:xfrm>
            <a:off x="3643776" y="6122782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‘bash’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유닉스 명령어 모드로 넘어간다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49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59028-46D5-D144-A93B-2F5CE059C8E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2AC20B-EF90-1C4D-922B-01F2A5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9"/>
            <a:ext cx="9144000" cy="522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A485-F42E-104B-9E1E-F82E1F03532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610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159040-3B29-7C45-9260-34EC21E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14400"/>
            <a:ext cx="3194050" cy="3223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B6580B2-5932-1A45-B1FA-5DFFE11C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4768361" cy="3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A5F1-4415-6343-ACA2-015A0B9DA85E}"/>
              </a:ext>
            </a:extLst>
          </p:cNvPr>
          <p:cNvSpPr txBox="1"/>
          <p:nvPr/>
        </p:nvSpPr>
        <p:spPr>
          <a:xfrm>
            <a:off x="3162300" y="2310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결과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그림파일로 출력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10871-3DC7-304D-B042-A5B0F2443C53}"/>
              </a:ext>
            </a:extLst>
          </p:cNvPr>
          <p:cNvSpPr txBox="1"/>
          <p:nvPr/>
        </p:nvSpPr>
        <p:spPr>
          <a:xfrm>
            <a:off x="430513" y="4605651"/>
            <a:ext cx="828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EPS (Encapsulated postscript) </a:t>
            </a:r>
            <a:r>
              <a:rPr kumimoji="1" lang="ko-Kore-KR" altLang="en-US" dirty="0"/>
              <a:t>등으로</a:t>
            </a:r>
            <a:r>
              <a:rPr kumimoji="1" lang="ko-KR" altLang="en-US" dirty="0"/>
              <a:t> 출력하면 일러스트레이터 등의 프로그램으로</a:t>
            </a:r>
            <a:endParaRPr kumimoji="1" lang="en-US" altLang="ko-KR" dirty="0"/>
          </a:p>
          <a:p>
            <a:r>
              <a:rPr kumimoji="1" lang="ko-KR" altLang="en-US" dirty="0"/>
              <a:t>불러와서 내용 편집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8185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439245" y="671612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215614"/>
            <a:ext cx="60949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342900" indent="-342900">
              <a:buAutoNum type="arabicParenBoth"/>
            </a:pPr>
            <a:r>
              <a:rPr kumimoji="1" lang="en-US" altLang="ko-Kore-KR" b="1" dirty="0"/>
              <a:t>RNA-dependent RNA Polymerase</a:t>
            </a:r>
          </a:p>
          <a:p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https://www.uniprot.org/uniprot/P0C6X7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(3)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4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613433" y="5073606"/>
            <a:ext cx="832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3. 4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AAD38-6891-0A45-991E-FF640C693076}"/>
              </a:ext>
            </a:extLst>
          </p:cNvPr>
          <p:cNvSpPr txBox="1"/>
          <p:nvPr/>
        </p:nvSpPr>
        <p:spPr>
          <a:xfrm>
            <a:off x="3441700" y="1778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연습</a:t>
            </a:r>
            <a:r>
              <a:rPr kumimoji="1" lang="ko-KR" altLang="en-US" b="1" dirty="0"/>
              <a:t> 과제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4D4CC4-93E9-3E4C-A6B4-EC680DC8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399"/>
            <a:ext cx="9144000" cy="591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BB2B9-BF0A-BC4A-B41B-713C5DD80199}"/>
              </a:ext>
            </a:extLst>
          </p:cNvPr>
          <p:cNvSpPr txBox="1"/>
          <p:nvPr/>
        </p:nvSpPr>
        <p:spPr>
          <a:xfrm>
            <a:off x="2209800" y="215900"/>
            <a:ext cx="555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RNA-directed RNA Polymerase</a:t>
            </a:r>
            <a:r>
              <a:rPr kumimoji="1" lang="ko-KR" altLang="en-US" dirty="0"/>
              <a:t>는 전체 단백질 중의 일부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69C5C-B97F-F349-B65C-6665E04D6CAA}"/>
              </a:ext>
            </a:extLst>
          </p:cNvPr>
          <p:cNvSpPr txBox="1"/>
          <p:nvPr/>
        </p:nvSpPr>
        <p:spPr>
          <a:xfrm>
            <a:off x="2755900" y="6203935"/>
            <a:ext cx="393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부분만 떼서 </a:t>
            </a:r>
            <a:r>
              <a:rPr kumimoji="1" lang="en-US" altLang="ko-KR" dirty="0" err="1"/>
              <a:t>Multifasta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만들자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6888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407010-C020-5345-BE40-CF6746BE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931"/>
            <a:ext cx="9144000" cy="319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7F850-C832-DC45-B84D-935ADB35C7D9}"/>
              </a:ext>
            </a:extLst>
          </p:cNvPr>
          <p:cNvSpPr txBox="1"/>
          <p:nvPr/>
        </p:nvSpPr>
        <p:spPr>
          <a:xfrm>
            <a:off x="1879600" y="519430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서열을 텍스트 에디터에 복사하여 붙여서 서열을 만들어야 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328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9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특정 단백질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SARS-CoV-2 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spike protein)</a:t>
            </a:r>
            <a:r>
              <a:rPr kumimoji="1" lang="ko-KR" altLang="en-US" b="1" dirty="0"/>
              <a:t>을 </a:t>
            </a:r>
            <a:r>
              <a:rPr kumimoji="1" lang="en-US" altLang="ko-KR" b="1" dirty="0" err="1"/>
              <a:t>BLASTp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돌린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여기서 </a:t>
            </a:r>
            <a:endParaRPr kumimoji="1" lang="en-US" altLang="ko-KR" b="1" dirty="0"/>
          </a:p>
          <a:p>
            <a:r>
              <a:rPr kumimoji="1" lang="ko-Kore-KR" altLang="en-US" b="1" dirty="0"/>
              <a:t>상동성이</a:t>
            </a:r>
            <a:r>
              <a:rPr kumimoji="1" lang="ko-KR" altLang="en-US" b="1" dirty="0"/>
              <a:t> 높은 것들만 추린 후에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 과정을 한번에 할 수 있게 하면 좋겠다</a:t>
            </a:r>
            <a:r>
              <a:rPr kumimoji="1" lang="en-US" altLang="ko-KR" b="1" dirty="0"/>
              <a:t>...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68D6-E569-AA42-B788-55E8992E05A5}"/>
              </a:ext>
            </a:extLst>
          </p:cNvPr>
          <p:cNvSpPr txBox="1"/>
          <p:nvPr/>
        </p:nvSpPr>
        <p:spPr>
          <a:xfrm>
            <a:off x="1716218" y="6066135"/>
            <a:ext cx="5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텍스트</a:t>
            </a:r>
            <a:r>
              <a:rPr kumimoji="1" lang="ko-KR" altLang="en-US" b="1" dirty="0"/>
              <a:t> 파일에서 특정 내용만 검색하는 방법 </a:t>
            </a:r>
            <a:r>
              <a:rPr kumimoji="1" lang="en-US" altLang="ko-KR" b="1" dirty="0"/>
              <a:t>(grep, </a:t>
            </a:r>
            <a:r>
              <a:rPr kumimoji="1" lang="en-US" altLang="ko-KR" b="1" dirty="0" err="1"/>
              <a:t>awk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동시에 반복적인 명령을 수행하는 방법 </a:t>
            </a:r>
            <a:r>
              <a:rPr kumimoji="1" lang="en-US" altLang="ko-Kore-KR" b="1" dirty="0"/>
              <a:t>(</a:t>
            </a:r>
            <a:r>
              <a:rPr kumimoji="1" lang="ko-Kore-KR" altLang="en-US" b="1" dirty="0"/>
              <a:t>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스크립팅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61719" y="942945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유닉스 계열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윈도우도 마찬가지지만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운영체제는 </a:t>
            </a:r>
            <a:r>
              <a:rPr lang="ko-KR" altLang="en-US" sz="2000" b="1" dirty="0" err="1"/>
              <a:t>나무가지식</a:t>
            </a:r>
            <a:r>
              <a:rPr lang="ko-KR" altLang="en-US" sz="2000" b="1" dirty="0"/>
              <a:t> 디렉토리</a:t>
            </a:r>
            <a:endParaRPr lang="en-US" altLang="ko-KR" sz="2000" b="1" dirty="0"/>
          </a:p>
          <a:p>
            <a:r>
              <a:rPr lang="ko-KR" altLang="en-US" sz="2000" b="1" dirty="0"/>
              <a:t>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디렉토리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2" y="1613142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319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1146319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89" y="499771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디렉토리가 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679" y="5031123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 </a:t>
            </a:r>
            <a:r>
              <a:rPr lang="en-US" dirty="0">
                <a:latin typeface="Arial"/>
                <a:cs typeface="Arial"/>
              </a:rPr>
              <a:t>Directory = </a:t>
            </a:r>
            <a:r>
              <a:rPr lang="ko-KR" altLang="en-US" dirty="0">
                <a:latin typeface="Arial"/>
                <a:cs typeface="Arial"/>
              </a:rPr>
              <a:t>폴더 </a:t>
            </a:r>
            <a:r>
              <a:rPr lang="en-US" dirty="0">
                <a:latin typeface="Arial"/>
                <a:cs typeface="Arial"/>
              </a:rPr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15281</TotalTime>
  <Words>3131</Words>
  <Application>Microsoft Macintosh PowerPoint</Application>
  <PresentationFormat>화면 슬라이드 쇼(4:3)</PresentationFormat>
  <Paragraphs>609</Paragraphs>
  <Slides>76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Arial</vt:lpstr>
      <vt:lpstr>Calibri</vt:lpstr>
      <vt:lpstr>Courier</vt:lpstr>
      <vt:lpstr>Courier New</vt:lpstr>
      <vt:lpstr>Wingdings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디렉토리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일일히 타이핑을 하기가 어렵다면…</vt:lpstr>
      <vt:lpstr>때로는 매우 긴 텍스트 파일의 내용을 살펴볼 필요도 있다. </vt:lpstr>
      <vt:lpstr>PowerPoint 프레젠테이션</vt:lpstr>
      <vt:lpstr>Multiple Sequence Alignments (MSA)</vt:lpstr>
      <vt:lpstr>We have many fasta file contains homologs with original query file</vt:lpstr>
      <vt:lpstr>서열 다중 비교를 통하여 얻을 수 있는 것 </vt:lpstr>
      <vt:lpstr>PowerPoint 프레젠테이션</vt:lpstr>
      <vt:lpstr>복수의 서열 정보 정렬을 통하여…</vt:lpstr>
      <vt:lpstr>Informations from MSA</vt:lpstr>
      <vt:lpstr>Information from MSA</vt:lpstr>
      <vt:lpstr>Protein structure and MSA</vt:lpstr>
      <vt:lpstr>MSA를 통해 얻을 수 있는 정보</vt:lpstr>
      <vt:lpstr>MSA를 통해 알 수 있는 정보</vt:lpstr>
      <vt:lpstr>단백질 구조와 MSA</vt:lpstr>
      <vt:lpstr>MSA의 기본 원리</vt:lpstr>
      <vt:lpstr>PowerPoint 프레젠테이션</vt:lpstr>
      <vt:lpstr>PowerPoint 프레젠테이션</vt:lpstr>
      <vt:lpstr>물론 MSA를 수행할 수 있는 웹 서버들이 존재하지만…</vt:lpstr>
      <vt:lpstr>일단 분석의 대상이 될 서열을 준비하자 </vt:lpstr>
      <vt:lpstr>SARS-Cov-2 (Covid-19)</vt:lpstr>
      <vt:lpstr>MSA를 위한 파일 포맷 </vt:lpstr>
      <vt:lpstr>MSA를 수행할 서열 준비 </vt:lpstr>
      <vt:lpstr>ClustalO</vt:lpstr>
      <vt:lpstr>PowerPoint 프레젠테이션</vt:lpstr>
      <vt:lpstr>PowerPoint 프레젠테이션</vt:lpstr>
      <vt:lpstr>프로그램의 실행 </vt:lpstr>
      <vt:lpstr>실행 옵션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173</cp:revision>
  <dcterms:created xsi:type="dcterms:W3CDTF">2015-09-01T12:18:54Z</dcterms:created>
  <dcterms:modified xsi:type="dcterms:W3CDTF">2020-03-26T06:45:32Z</dcterms:modified>
</cp:coreProperties>
</file>